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8" r:id="rId1"/>
    <p:sldMasterId id="2147483660" r:id="rId2"/>
  </p:sldMasterIdLst>
  <p:notesMasterIdLst>
    <p:notesMasterId r:id="rId16"/>
  </p:notesMasterIdLst>
  <p:sldIdLst>
    <p:sldId id="256" r:id="rId3"/>
    <p:sldId id="257" r:id="rId4"/>
    <p:sldId id="266" r:id="rId5"/>
    <p:sldId id="279" r:id="rId6"/>
    <p:sldId id="280" r:id="rId7"/>
    <p:sldId id="272" r:id="rId8"/>
    <p:sldId id="270" r:id="rId9"/>
    <p:sldId id="274" r:id="rId10"/>
    <p:sldId id="265" r:id="rId11"/>
    <p:sldId id="282" r:id="rId12"/>
    <p:sldId id="276" r:id="rId13"/>
    <p:sldId id="277" r:id="rId14"/>
    <p:sldId id="283" r:id="rId15"/>
  </p:sldIdLst>
  <p:sldSz cx="12192000" cy="6858000"/>
  <p:notesSz cx="6797675" cy="9931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2" d="100"/>
          <a:sy n="62" d="100"/>
        </p:scale>
        <p:origin x="-2394" y="-11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81280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latin typeface="XO Oriel"/>
              </a:rPr>
              <a:t>Для перемещения страницы щёлкните мышью</a:t>
            </a: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756000" y="5080957"/>
            <a:ext cx="6047640" cy="481334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>
              <a:buNone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Для правки формата примечаний щёлкните мышью</a:t>
            </a:r>
          </a:p>
        </p:txBody>
      </p:sp>
      <p:sp>
        <p:nvSpPr>
          <p:cNvPr id="5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49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&lt;верхний колонтитул&gt;</a:t>
            </a:r>
          </a:p>
        </p:txBody>
      </p:sp>
      <p:sp>
        <p:nvSpPr>
          <p:cNvPr id="59" name="PlaceHolder 4"/>
          <p:cNvSpPr>
            <a:spLocks noGrp="1"/>
          </p:cNvSpPr>
          <p:nvPr>
            <p:ph type="dt" idx="19"/>
          </p:nvPr>
        </p:nvSpPr>
        <p:spPr>
          <a:xfrm>
            <a:off x="4278960" y="0"/>
            <a:ext cx="3280680" cy="53449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60" name="PlaceHolder 5"/>
          <p:cNvSpPr>
            <a:spLocks noGrp="1"/>
          </p:cNvSpPr>
          <p:nvPr>
            <p:ph type="ftr" idx="20"/>
          </p:nvPr>
        </p:nvSpPr>
        <p:spPr>
          <a:xfrm>
            <a:off x="0" y="10162273"/>
            <a:ext cx="3280680" cy="53449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61" name="PlaceHolder 6"/>
          <p:cNvSpPr>
            <a:spLocks noGrp="1"/>
          </p:cNvSpPr>
          <p:nvPr>
            <p:ph type="sldNum" idx="21"/>
          </p:nvPr>
        </p:nvSpPr>
        <p:spPr>
          <a:xfrm>
            <a:off x="4278960" y="10162273"/>
            <a:ext cx="3280680" cy="53449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84BB7131-314F-4912-9C7C-A411D52746D1}" type="slidenum"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49692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609600" y="221040"/>
            <a:ext cx="1097232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609600" y="1604520"/>
            <a:ext cx="5354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body"/>
          </p:nvPr>
        </p:nvSpPr>
        <p:spPr>
          <a:xfrm>
            <a:off x="6232320" y="1604520"/>
            <a:ext cx="5354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8" name="PlaceHolder 4"/>
          <p:cNvSpPr>
            <a:spLocks noGrp="1"/>
          </p:cNvSpPr>
          <p:nvPr>
            <p:ph type="body"/>
          </p:nvPr>
        </p:nvSpPr>
        <p:spPr>
          <a:xfrm>
            <a:off x="609600" y="3682080"/>
            <a:ext cx="109723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16075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609600" y="221040"/>
            <a:ext cx="1097232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609600" y="1604520"/>
            <a:ext cx="109723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1" name="PlaceHolder 3"/>
          <p:cNvSpPr>
            <a:spLocks noGrp="1"/>
          </p:cNvSpPr>
          <p:nvPr>
            <p:ph type="body"/>
          </p:nvPr>
        </p:nvSpPr>
        <p:spPr>
          <a:xfrm>
            <a:off x="609600" y="3682080"/>
            <a:ext cx="1097232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627790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600" y="221040"/>
            <a:ext cx="1097232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609600" y="1604520"/>
            <a:ext cx="5354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6232320" y="1604520"/>
            <a:ext cx="5354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609600" y="3682080"/>
            <a:ext cx="5354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6" name="PlaceHolder 5"/>
          <p:cNvSpPr>
            <a:spLocks noGrp="1"/>
          </p:cNvSpPr>
          <p:nvPr>
            <p:ph type="body"/>
          </p:nvPr>
        </p:nvSpPr>
        <p:spPr>
          <a:xfrm>
            <a:off x="6232320" y="3682080"/>
            <a:ext cx="5354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260352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600" y="221040"/>
            <a:ext cx="1097232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609600" y="1604520"/>
            <a:ext cx="35328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body"/>
          </p:nvPr>
        </p:nvSpPr>
        <p:spPr>
          <a:xfrm>
            <a:off x="4319520" y="1604520"/>
            <a:ext cx="35328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 type="body"/>
          </p:nvPr>
        </p:nvSpPr>
        <p:spPr>
          <a:xfrm>
            <a:off x="8029440" y="1604520"/>
            <a:ext cx="35328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01" name="PlaceHolder 5"/>
          <p:cNvSpPr>
            <a:spLocks noGrp="1"/>
          </p:cNvSpPr>
          <p:nvPr>
            <p:ph type="body"/>
          </p:nvPr>
        </p:nvSpPr>
        <p:spPr>
          <a:xfrm>
            <a:off x="609600" y="3682080"/>
            <a:ext cx="35328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02" name="PlaceHolder 6"/>
          <p:cNvSpPr>
            <a:spLocks noGrp="1"/>
          </p:cNvSpPr>
          <p:nvPr>
            <p:ph type="body"/>
          </p:nvPr>
        </p:nvSpPr>
        <p:spPr>
          <a:xfrm>
            <a:off x="4319520" y="3682080"/>
            <a:ext cx="35328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03" name="PlaceHolder 7"/>
          <p:cNvSpPr>
            <a:spLocks noGrp="1"/>
          </p:cNvSpPr>
          <p:nvPr>
            <p:ph type="body"/>
          </p:nvPr>
        </p:nvSpPr>
        <p:spPr>
          <a:xfrm>
            <a:off x="8029440" y="3682080"/>
            <a:ext cx="35328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0531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0102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600" y="221040"/>
            <a:ext cx="1097232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subTitle"/>
          </p:nvPr>
        </p:nvSpPr>
        <p:spPr>
          <a:xfrm>
            <a:off x="609600" y="1604520"/>
            <a:ext cx="1097232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31786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600" y="221040"/>
            <a:ext cx="1097232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09600" y="1604520"/>
            <a:ext cx="1097232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03317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09600" y="221040"/>
            <a:ext cx="1097232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609600" y="1604520"/>
            <a:ext cx="53544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6232320" y="1604520"/>
            <a:ext cx="53544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20431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09600" y="221040"/>
            <a:ext cx="1097232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1114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subTitle"/>
          </p:nvPr>
        </p:nvSpPr>
        <p:spPr>
          <a:xfrm>
            <a:off x="609600" y="273600"/>
            <a:ext cx="1097232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2299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609600" y="221040"/>
            <a:ext cx="1097232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609600" y="1604520"/>
            <a:ext cx="5354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6232320" y="1604520"/>
            <a:ext cx="53544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609600" y="3682080"/>
            <a:ext cx="5354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62670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609600" y="221040"/>
            <a:ext cx="1097232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609600" y="1604520"/>
            <a:ext cx="53544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body"/>
          </p:nvPr>
        </p:nvSpPr>
        <p:spPr>
          <a:xfrm>
            <a:off x="6232320" y="1604520"/>
            <a:ext cx="5354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 type="body"/>
          </p:nvPr>
        </p:nvSpPr>
        <p:spPr>
          <a:xfrm>
            <a:off x="6232320" y="3682080"/>
            <a:ext cx="53544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48606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XO Oriel"/>
              </a:rPr>
              <a:t>Для правки текста заглавия щёлкните мышью</a:t>
            </a: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XO Orie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XO Orie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XO Orie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XO Orie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CustomShape 1"/>
          <p:cNvSpPr/>
          <p:nvPr/>
        </p:nvSpPr>
        <p:spPr>
          <a:xfrm>
            <a:off x="0" y="0"/>
            <a:ext cx="12191040" cy="6857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7" name="CustomShape 2"/>
          <p:cNvSpPr/>
          <p:nvPr/>
        </p:nvSpPr>
        <p:spPr>
          <a:xfrm>
            <a:off x="121920" y="101520"/>
            <a:ext cx="11947200" cy="6664320"/>
          </a:xfrm>
          <a:prstGeom prst="roundRect">
            <a:avLst>
              <a:gd name="adj" fmla="val 1735"/>
            </a:avLst>
          </a:prstGeom>
          <a:blipFill rotWithShape="0">
            <a:blip r:embed="rId15"/>
            <a:tile/>
          </a:blip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8" name="CustomShape 3"/>
          <p:cNvSpPr/>
          <p:nvPr/>
        </p:nvSpPr>
        <p:spPr>
          <a:xfrm>
            <a:off x="365760" y="278280"/>
            <a:ext cx="11459520" cy="132516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9" name="CustomShape 4"/>
          <p:cNvSpPr/>
          <p:nvPr/>
        </p:nvSpPr>
        <p:spPr>
          <a:xfrm>
            <a:off x="497280" y="372960"/>
            <a:ext cx="11172960" cy="1117800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0" name="CustomShape 5"/>
          <p:cNvSpPr/>
          <p:nvPr/>
        </p:nvSpPr>
        <p:spPr>
          <a:xfrm>
            <a:off x="0" y="0"/>
            <a:ext cx="12191040" cy="685728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2F2F2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61" name="Рисунок 11"/>
          <p:cNvPicPr/>
          <p:nvPr/>
        </p:nvPicPr>
        <p:blipFill>
          <a:blip r:embed="rId16"/>
          <a:stretch/>
        </p:blipFill>
        <p:spPr>
          <a:xfrm>
            <a:off x="9042240" y="5287320"/>
            <a:ext cx="3148800" cy="1569960"/>
          </a:xfrm>
          <a:prstGeom prst="rect">
            <a:avLst/>
          </a:prstGeom>
          <a:ln w="0">
            <a:noFill/>
          </a:ln>
        </p:spPr>
      </p:pic>
      <p:sp>
        <p:nvSpPr>
          <p:cNvPr id="62" name="CustomShape 6"/>
          <p:cNvSpPr/>
          <p:nvPr/>
        </p:nvSpPr>
        <p:spPr>
          <a:xfrm rot="16200000">
            <a:off x="8933820" y="5396040"/>
            <a:ext cx="1569960" cy="13536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FFFFF">
                  <a:alpha val="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3" name="CustomShape 7"/>
          <p:cNvSpPr/>
          <p:nvPr/>
        </p:nvSpPr>
        <p:spPr>
          <a:xfrm>
            <a:off x="9042240" y="5278320"/>
            <a:ext cx="3148800" cy="10152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FFFFF">
                  <a:alpha val="0"/>
                </a:srgb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4" name="CustomShape 8"/>
          <p:cNvSpPr/>
          <p:nvPr/>
        </p:nvSpPr>
        <p:spPr>
          <a:xfrm rot="10800000">
            <a:off x="9024960" y="2803320"/>
            <a:ext cx="3148800" cy="247428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FFFFF">
                  <a:alpha val="0"/>
                </a:srgbClr>
              </a:gs>
            </a:gsLst>
            <a:lin ang="162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5" name="CustomShape 9"/>
          <p:cNvSpPr/>
          <p:nvPr/>
        </p:nvSpPr>
        <p:spPr>
          <a:xfrm rot="5400000">
            <a:off x="6277440" y="4026780"/>
            <a:ext cx="2361600" cy="329904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FFFFF">
                  <a:alpha val="0"/>
                </a:srgbClr>
              </a:gs>
            </a:gsLst>
            <a:lin ang="108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6" name="PlaceHolder 10"/>
          <p:cNvSpPr>
            <a:spLocks noGrp="1"/>
          </p:cNvSpPr>
          <p:nvPr>
            <p:ph type="title"/>
          </p:nvPr>
        </p:nvSpPr>
        <p:spPr>
          <a:xfrm>
            <a:off x="609600" y="273600"/>
            <a:ext cx="1097232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7" name="PlaceHolder 11"/>
          <p:cNvSpPr>
            <a:spLocks noGrp="1"/>
          </p:cNvSpPr>
          <p:nvPr>
            <p:ph type="body"/>
          </p:nvPr>
        </p:nvSpPr>
        <p:spPr>
          <a:xfrm>
            <a:off x="609600" y="1604520"/>
            <a:ext cx="1097232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  <p:extLst>
      <p:ext uri="{BB962C8B-B14F-4D97-AF65-F5344CB8AC3E}">
        <p14:creationId xmlns:p14="http://schemas.microsoft.com/office/powerpoint/2010/main" val="4255459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/>
    <p:bodyStyle>
      <a:lvl1pPr marL="432000" indent="-324000">
        <a:spcBef>
          <a:spcPts val="1417"/>
        </a:spcBef>
        <a:buClr>
          <a:srgbClr val="000000"/>
        </a:buClr>
        <a:buSzPct val="45000"/>
        <a:buFont typeface="Wingdings" charset="2"/>
        <a:buChar char=""/>
        <a:defRPr/>
      </a:lvl1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Рисунок 4"/>
          <p:cNvPicPr/>
          <p:nvPr/>
        </p:nvPicPr>
        <p:blipFill>
          <a:blip r:embed="rId2"/>
          <a:stretch/>
        </p:blipFill>
        <p:spPr>
          <a:xfrm>
            <a:off x="0" y="0"/>
            <a:ext cx="12191040" cy="6855840"/>
          </a:xfrm>
          <a:prstGeom prst="rect">
            <a:avLst/>
          </a:prstGeom>
          <a:ln w="0">
            <a:noFill/>
          </a:ln>
        </p:spPr>
      </p:pic>
      <p:sp>
        <p:nvSpPr>
          <p:cNvPr id="63" name="TextBox 3"/>
          <p:cNvSpPr/>
          <p:nvPr/>
        </p:nvSpPr>
        <p:spPr>
          <a:xfrm>
            <a:off x="555120" y="3029400"/>
            <a:ext cx="11314800" cy="522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endParaRPr lang="ru-RU" sz="2800" b="0" strike="noStrike" spc="-1">
              <a:solidFill>
                <a:schemeClr val="lt1"/>
              </a:solidFill>
              <a:latin typeface="Arial"/>
            </a:endParaRPr>
          </a:p>
        </p:txBody>
      </p:sp>
      <p:sp>
        <p:nvSpPr>
          <p:cNvPr id="64" name="TextBox 5"/>
          <p:cNvSpPr/>
          <p:nvPr/>
        </p:nvSpPr>
        <p:spPr>
          <a:xfrm>
            <a:off x="850680" y="2752560"/>
            <a:ext cx="9518040" cy="57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540000" y="1620000"/>
            <a:ext cx="11555640" cy="2368800"/>
          </a:xfrm>
          <a:prstGeom prst="rect">
            <a:avLst/>
          </a:prstGeom>
          <a:solidFill>
            <a:srgbClr val="729FC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lang="ru-RU" sz="5400" b="1" strike="noStrike" spc="-1" dirty="0">
                <a:solidFill>
                  <a:srgbClr val="FFFFFF"/>
                </a:solidFill>
                <a:latin typeface="XO Oriel"/>
              </a:rPr>
              <a:t>Об организации </a:t>
            </a:r>
            <a:r>
              <a:rPr lang="ru-RU" sz="5400" b="1" spc="-1" dirty="0" smtClean="0">
                <a:solidFill>
                  <a:srgbClr val="FFFFFF"/>
                </a:solidFill>
                <a:latin typeface="XO Oriel"/>
              </a:rPr>
              <a:t>приемной кампании в первые классы </a:t>
            </a:r>
            <a:br>
              <a:rPr lang="ru-RU" sz="5400" b="1" spc="-1" dirty="0" smtClean="0">
                <a:solidFill>
                  <a:srgbClr val="FFFFFF"/>
                </a:solidFill>
                <a:latin typeface="XO Oriel"/>
              </a:rPr>
            </a:br>
            <a:r>
              <a:rPr lang="ru-RU" sz="5400" b="1" spc="-1" dirty="0" smtClean="0">
                <a:solidFill>
                  <a:srgbClr val="FFFFFF"/>
                </a:solidFill>
                <a:latin typeface="XO Oriel"/>
              </a:rPr>
              <a:t>в 2026 году</a:t>
            </a:r>
            <a:endParaRPr lang="ru-RU" sz="5400" b="1" strike="noStrike" spc="-1" dirty="0">
              <a:solidFill>
                <a:srgbClr val="000000"/>
              </a:solidFill>
              <a:latin typeface="XO Orie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Прямоугольник 2"/>
          <p:cNvSpPr/>
          <p:nvPr/>
        </p:nvSpPr>
        <p:spPr>
          <a:xfrm>
            <a:off x="0" y="0"/>
            <a:ext cx="12191040" cy="103752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lvl="0" algn="ctr"/>
            <a:r>
              <a:rPr lang="ru-RU" sz="3200" b="1" spc="-1" dirty="0">
                <a:solidFill>
                  <a:srgbClr val="FFFFFF"/>
                </a:solidFill>
                <a:latin typeface="Century Gothic"/>
              </a:rPr>
              <a:t>ПРОВЕРКА</a:t>
            </a:r>
            <a:r>
              <a:rPr lang="ru-RU" sz="3200" b="1" spc="-1" dirty="0">
                <a:solidFill>
                  <a:srgbClr val="FFFFFF"/>
                </a:solidFill>
              </a:rPr>
              <a:t> </a:t>
            </a:r>
            <a:r>
              <a:rPr lang="ru-RU" sz="3200" b="1" spc="-1" dirty="0">
                <a:solidFill>
                  <a:srgbClr val="FFFFFF"/>
                </a:solidFill>
                <a:latin typeface="Century Gothic"/>
              </a:rPr>
              <a:t>ДОКУМЕНТОВ</a:t>
            </a:r>
            <a:r>
              <a:rPr lang="ru-RU" sz="3200" b="1" spc="-1" dirty="0">
                <a:solidFill>
                  <a:srgbClr val="FFFFFF"/>
                </a:solidFill>
              </a:rPr>
              <a:t>, </a:t>
            </a:r>
            <a:br>
              <a:rPr lang="ru-RU" sz="3200" b="1" spc="-1" dirty="0">
                <a:solidFill>
                  <a:srgbClr val="FFFFFF"/>
                </a:solidFill>
              </a:rPr>
            </a:br>
            <a:r>
              <a:rPr lang="ru-RU" sz="3200" b="1" spc="-1" dirty="0">
                <a:solidFill>
                  <a:srgbClr val="FFFFFF"/>
                </a:solidFill>
                <a:latin typeface="Century Gothic"/>
              </a:rPr>
              <a:t>НАПРАВЛЕНИЕ</a:t>
            </a:r>
            <a:r>
              <a:rPr lang="ru-RU" sz="3200" b="1" spc="-1" dirty="0">
                <a:solidFill>
                  <a:srgbClr val="FFFFFF"/>
                </a:solidFill>
              </a:rPr>
              <a:t>  </a:t>
            </a:r>
            <a:r>
              <a:rPr lang="ru-RU" sz="3200" b="1" spc="-1" dirty="0">
                <a:solidFill>
                  <a:srgbClr val="FFFFFF"/>
                </a:solidFill>
                <a:latin typeface="Century Gothic"/>
              </a:rPr>
              <a:t>НА ТЕСТИРОВАНИЕ</a:t>
            </a:r>
            <a:endParaRPr lang="ru-RU" sz="3200" b="1" spc="-1" dirty="0">
              <a:solidFill>
                <a:srgbClr val="FFFFFF"/>
              </a:solidFill>
              <a:latin typeface="XO Oriel"/>
            </a:endParaRPr>
          </a:p>
        </p:txBody>
      </p:sp>
      <p:sp>
        <p:nvSpPr>
          <p:cNvPr id="77" name="TextBox 1"/>
          <p:cNvSpPr/>
          <p:nvPr/>
        </p:nvSpPr>
        <p:spPr>
          <a:xfrm>
            <a:off x="175320" y="308880"/>
            <a:ext cx="9717480" cy="39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78" name="Прямоугольник 5"/>
          <p:cNvSpPr/>
          <p:nvPr/>
        </p:nvSpPr>
        <p:spPr>
          <a:xfrm>
            <a:off x="9688320" y="3733920"/>
            <a:ext cx="2239920" cy="557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1640" tIns="35640" rIns="71640" bIns="35640" anchor="t">
            <a:spAutoFit/>
          </a:bodyPr>
          <a:lstStyle/>
          <a:p>
            <a:pPr algn="ctr" defTabSz="714960">
              <a:lnSpc>
                <a:spcPct val="100000"/>
              </a:lnSpc>
              <a:tabLst>
                <a:tab pos="0" algn="l"/>
              </a:tabLst>
            </a:pPr>
            <a:endParaRPr lang="ru-RU" sz="800" b="0" strike="noStrike" spc="-1">
              <a:solidFill>
                <a:srgbClr val="000000"/>
              </a:solidFill>
              <a:latin typeface="XO Oriel"/>
            </a:endParaRPr>
          </a:p>
          <a:p>
            <a:pPr algn="ctr" defTabSz="714960">
              <a:lnSpc>
                <a:spcPct val="100000"/>
              </a:lnSpc>
              <a:tabLst>
                <a:tab pos="0" algn="l"/>
              </a:tabLst>
            </a:pPr>
            <a:endParaRPr lang="ru-RU" sz="800" b="0" strike="noStrike" spc="-1">
              <a:solidFill>
                <a:srgbClr val="000000"/>
              </a:solidFill>
              <a:latin typeface="XO Oriel"/>
            </a:endParaRPr>
          </a:p>
          <a:p>
            <a:pPr algn="ctr" defTabSz="714960">
              <a:lnSpc>
                <a:spcPct val="100000"/>
              </a:lnSpc>
              <a:tabLst>
                <a:tab pos="0" algn="l"/>
              </a:tabLst>
            </a:pPr>
            <a:endParaRPr lang="ru-RU" sz="800" b="0" strike="noStrike" spc="-1">
              <a:solidFill>
                <a:srgbClr val="000000"/>
              </a:solidFill>
              <a:latin typeface="XO Oriel"/>
            </a:endParaRPr>
          </a:p>
          <a:p>
            <a:pPr algn="ctr" defTabSz="714960">
              <a:lnSpc>
                <a:spcPct val="100000"/>
              </a:lnSpc>
              <a:tabLst>
                <a:tab pos="0" algn="l"/>
              </a:tabLst>
            </a:pPr>
            <a:endParaRPr lang="ru-RU" sz="8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237240" y="180000"/>
            <a:ext cx="11390880" cy="715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endParaRPr lang="ru-RU" sz="2000" b="1" strike="noStrike" spc="-1" dirty="0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82" name="Прямоугольник: скругленные углы 3"/>
          <p:cNvSpPr/>
          <p:nvPr/>
        </p:nvSpPr>
        <p:spPr>
          <a:xfrm>
            <a:off x="237240" y="1037520"/>
            <a:ext cx="11642400" cy="5820480"/>
          </a:xfrm>
          <a:prstGeom prst="roundRect">
            <a:avLst>
              <a:gd name="adj" fmla="val 6448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521280" indent="-171360" algn="just" defTabSz="914400">
              <a:lnSpc>
                <a:spcPct val="100000"/>
              </a:lnSpc>
              <a:spcBef>
                <a:spcPts val="1321"/>
              </a:spcBef>
              <a:buClr>
                <a:srgbClr val="000000"/>
              </a:buClr>
              <a:buFont typeface="Wingdings" charset="2"/>
              <a:buChar char=""/>
            </a:pPr>
            <a:r>
              <a:rPr lang="ru-RU" sz="3200" b="1" strike="noStrike" spc="-1" dirty="0" smtClean="0">
                <a:solidFill>
                  <a:schemeClr val="dk1"/>
                </a:solidFill>
                <a:latin typeface="Liberation Serif" pitchFamily="18" charset="0"/>
                <a:ea typeface="Times New Roman"/>
              </a:rPr>
              <a:t>Образовательная </a:t>
            </a:r>
            <a:r>
              <a:rPr lang="ru-RU" sz="3200" b="1" strike="noStrike" spc="-1" dirty="0">
                <a:solidFill>
                  <a:schemeClr val="dk1"/>
                </a:solidFill>
                <a:latin typeface="Liberation Serif" pitchFamily="18" charset="0"/>
                <a:ea typeface="Times New Roman"/>
              </a:rPr>
              <a:t>организация не более 5 рабочих дней проводит проверку комплектности предоставленных </a:t>
            </a:r>
            <a:r>
              <a:rPr lang="ru-RU" sz="3200" b="1" strike="noStrike" spc="-1" dirty="0" smtClean="0">
                <a:solidFill>
                  <a:schemeClr val="dk1"/>
                </a:solidFill>
                <a:latin typeface="Liberation Serif" pitchFamily="18" charset="0"/>
                <a:ea typeface="Times New Roman"/>
              </a:rPr>
              <a:t>документов</a:t>
            </a:r>
            <a:endParaRPr lang="ru-RU" sz="3200" b="1" strike="noStrike" spc="-1" dirty="0">
              <a:solidFill>
                <a:srgbClr val="000000"/>
              </a:solidFill>
              <a:latin typeface="Liberation Serif" pitchFamily="18" charset="0"/>
            </a:endParaRPr>
          </a:p>
          <a:p>
            <a:pPr marL="521280" indent="-171360" algn="just" defTabSz="914400">
              <a:lnSpc>
                <a:spcPct val="100000"/>
              </a:lnSpc>
              <a:spcBef>
                <a:spcPts val="1321"/>
              </a:spcBef>
              <a:buClr>
                <a:srgbClr val="000000"/>
              </a:buClr>
              <a:buFont typeface="Wingdings" charset="2"/>
              <a:buChar char=""/>
            </a:pPr>
            <a:r>
              <a:rPr lang="ru-RU" sz="3200" b="1" strike="noStrike" spc="-1" dirty="0">
                <a:solidFill>
                  <a:schemeClr val="dk1"/>
                </a:solidFill>
                <a:latin typeface="Liberation Serif" pitchFamily="18" charset="0"/>
                <a:ea typeface="Times New Roman"/>
              </a:rPr>
              <a:t>Если представлен полный комплект документов, общеобразовательная организация </a:t>
            </a:r>
            <a:r>
              <a:rPr lang="ru-RU" sz="3200" b="1" strike="noStrike" spc="-1" dirty="0" smtClean="0">
                <a:solidFill>
                  <a:schemeClr val="dk1"/>
                </a:solidFill>
                <a:latin typeface="Liberation Serif" pitchFamily="18" charset="0"/>
                <a:ea typeface="Times New Roman"/>
              </a:rPr>
              <a:t>проверяет </a:t>
            </a:r>
            <a:r>
              <a:rPr lang="ru-RU" sz="3200" b="1" strike="noStrike" spc="-1" dirty="0">
                <a:solidFill>
                  <a:schemeClr val="dk1"/>
                </a:solidFill>
                <a:latin typeface="Liberation Serif" pitchFamily="18" charset="0"/>
                <a:ea typeface="Times New Roman"/>
              </a:rPr>
              <a:t>их </a:t>
            </a:r>
            <a:r>
              <a:rPr lang="ru-RU" sz="3200" b="1" strike="noStrike" spc="-1" dirty="0" smtClean="0">
                <a:solidFill>
                  <a:schemeClr val="dk1"/>
                </a:solidFill>
                <a:latin typeface="Liberation Serif" pitchFamily="18" charset="0"/>
                <a:ea typeface="Times New Roman"/>
              </a:rPr>
              <a:t>достоверность</a:t>
            </a:r>
            <a:endParaRPr lang="ru-RU" sz="3200" b="1" strike="noStrike" spc="-1" dirty="0">
              <a:solidFill>
                <a:srgbClr val="000000"/>
              </a:solidFill>
              <a:latin typeface="Liberation Serif" pitchFamily="18" charset="0"/>
            </a:endParaRPr>
          </a:p>
          <a:p>
            <a:pPr marL="521280" indent="-171360" algn="just" defTabSz="914400">
              <a:lnSpc>
                <a:spcPct val="100000"/>
              </a:lnSpc>
              <a:spcBef>
                <a:spcPts val="1321"/>
              </a:spcBef>
              <a:buClr>
                <a:srgbClr val="000000"/>
              </a:buClr>
              <a:buFont typeface="Wingdings" charset="2"/>
              <a:buChar char=""/>
            </a:pPr>
            <a:r>
              <a:rPr lang="ru-RU" sz="3200" b="1" strike="noStrike" spc="-1" dirty="0">
                <a:solidFill>
                  <a:schemeClr val="dk1"/>
                </a:solidFill>
                <a:latin typeface="Liberation Serif" pitchFamily="18" charset="0"/>
                <a:ea typeface="Times New Roman"/>
              </a:rPr>
              <a:t>После проверки достоверности документов ребенок направляется </a:t>
            </a:r>
            <a:r>
              <a:rPr lang="ru-RU" sz="3200" b="1" strike="noStrike" spc="-1" dirty="0" smtClean="0">
                <a:solidFill>
                  <a:schemeClr val="dk1"/>
                </a:solidFill>
                <a:latin typeface="Liberation Serif" pitchFamily="18" charset="0"/>
                <a:ea typeface="Times New Roman"/>
              </a:rPr>
              <a:t>в </a:t>
            </a:r>
            <a:r>
              <a:rPr lang="ru-RU" sz="3200" b="1" strike="noStrike" spc="-1" dirty="0">
                <a:solidFill>
                  <a:schemeClr val="dk1"/>
                </a:solidFill>
                <a:latin typeface="Liberation Serif" pitchFamily="18" charset="0"/>
                <a:ea typeface="Times New Roman"/>
              </a:rPr>
              <a:t>тестирующую </a:t>
            </a:r>
            <a:r>
              <a:rPr lang="ru-RU" sz="3200" b="1" strike="noStrike" spc="-1" dirty="0" smtClean="0">
                <a:solidFill>
                  <a:schemeClr val="dk1"/>
                </a:solidFill>
                <a:latin typeface="Liberation Serif" pitchFamily="18" charset="0"/>
                <a:ea typeface="Times New Roman"/>
              </a:rPr>
              <a:t>организацию</a:t>
            </a:r>
            <a:endParaRPr lang="ru-RU" sz="3200" b="1" strike="noStrike" spc="-1" dirty="0">
              <a:solidFill>
                <a:srgbClr val="000000"/>
              </a:solidFill>
              <a:latin typeface="Liberation Serif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292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Прямоугольник 2"/>
          <p:cNvSpPr/>
          <p:nvPr/>
        </p:nvSpPr>
        <p:spPr>
          <a:xfrm>
            <a:off x="0" y="0"/>
            <a:ext cx="12191040" cy="103752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lvl="0" algn="ctr"/>
            <a:r>
              <a:rPr lang="ru-RU" sz="3200" b="1" spc="-1" dirty="0">
                <a:solidFill>
                  <a:srgbClr val="FFFFFF"/>
                </a:solidFill>
                <a:latin typeface="Century Gothic"/>
              </a:rPr>
              <a:t>ПРОВЕРКА</a:t>
            </a:r>
            <a:r>
              <a:rPr lang="ru-RU" sz="3200" b="1" spc="-1" dirty="0">
                <a:solidFill>
                  <a:srgbClr val="FFFFFF"/>
                </a:solidFill>
              </a:rPr>
              <a:t> </a:t>
            </a:r>
            <a:r>
              <a:rPr lang="ru-RU" sz="3200" b="1" spc="-1" dirty="0">
                <a:solidFill>
                  <a:srgbClr val="FFFFFF"/>
                </a:solidFill>
                <a:latin typeface="Century Gothic"/>
              </a:rPr>
              <a:t>ДОКУМЕНТОВ</a:t>
            </a:r>
            <a:r>
              <a:rPr lang="ru-RU" sz="3200" b="1" spc="-1" dirty="0">
                <a:solidFill>
                  <a:srgbClr val="FFFFFF"/>
                </a:solidFill>
              </a:rPr>
              <a:t>, </a:t>
            </a:r>
            <a:br>
              <a:rPr lang="ru-RU" sz="3200" b="1" spc="-1" dirty="0">
                <a:solidFill>
                  <a:srgbClr val="FFFFFF"/>
                </a:solidFill>
              </a:rPr>
            </a:br>
            <a:r>
              <a:rPr lang="ru-RU" sz="3200" b="1" spc="-1" dirty="0">
                <a:solidFill>
                  <a:srgbClr val="FFFFFF"/>
                </a:solidFill>
                <a:latin typeface="Century Gothic"/>
              </a:rPr>
              <a:t>НАПРАВЛЕНИЕ</a:t>
            </a:r>
            <a:r>
              <a:rPr lang="ru-RU" sz="3200" b="1" spc="-1" dirty="0">
                <a:solidFill>
                  <a:srgbClr val="FFFFFF"/>
                </a:solidFill>
              </a:rPr>
              <a:t>  </a:t>
            </a:r>
            <a:r>
              <a:rPr lang="ru-RU" sz="3200" b="1" spc="-1" dirty="0">
                <a:solidFill>
                  <a:srgbClr val="FFFFFF"/>
                </a:solidFill>
                <a:latin typeface="Century Gothic"/>
              </a:rPr>
              <a:t>НА ТЕСТИРОВАНИЕ</a:t>
            </a:r>
            <a:endParaRPr lang="ru-RU" sz="3200" b="1" spc="-1" dirty="0">
              <a:solidFill>
                <a:srgbClr val="FFFFFF"/>
              </a:solidFill>
              <a:latin typeface="XO Oriel"/>
            </a:endParaRPr>
          </a:p>
        </p:txBody>
      </p:sp>
      <p:sp>
        <p:nvSpPr>
          <p:cNvPr id="77" name="TextBox 1"/>
          <p:cNvSpPr/>
          <p:nvPr/>
        </p:nvSpPr>
        <p:spPr>
          <a:xfrm>
            <a:off x="175320" y="308880"/>
            <a:ext cx="9717480" cy="39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78" name="Прямоугольник 5"/>
          <p:cNvSpPr/>
          <p:nvPr/>
        </p:nvSpPr>
        <p:spPr>
          <a:xfrm>
            <a:off x="9688320" y="3733920"/>
            <a:ext cx="2239920" cy="557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1640" tIns="35640" rIns="71640" bIns="35640" anchor="t">
            <a:spAutoFit/>
          </a:bodyPr>
          <a:lstStyle/>
          <a:p>
            <a:pPr algn="ctr" defTabSz="714960">
              <a:lnSpc>
                <a:spcPct val="100000"/>
              </a:lnSpc>
              <a:tabLst>
                <a:tab pos="0" algn="l"/>
              </a:tabLst>
            </a:pPr>
            <a:endParaRPr lang="ru-RU" sz="800" b="0" strike="noStrike" spc="-1">
              <a:solidFill>
                <a:srgbClr val="000000"/>
              </a:solidFill>
              <a:latin typeface="XO Oriel"/>
            </a:endParaRPr>
          </a:p>
          <a:p>
            <a:pPr algn="ctr" defTabSz="714960">
              <a:lnSpc>
                <a:spcPct val="100000"/>
              </a:lnSpc>
              <a:tabLst>
                <a:tab pos="0" algn="l"/>
              </a:tabLst>
            </a:pPr>
            <a:endParaRPr lang="ru-RU" sz="800" b="0" strike="noStrike" spc="-1">
              <a:solidFill>
                <a:srgbClr val="000000"/>
              </a:solidFill>
              <a:latin typeface="XO Oriel"/>
            </a:endParaRPr>
          </a:p>
          <a:p>
            <a:pPr algn="ctr" defTabSz="714960">
              <a:lnSpc>
                <a:spcPct val="100000"/>
              </a:lnSpc>
              <a:tabLst>
                <a:tab pos="0" algn="l"/>
              </a:tabLst>
            </a:pPr>
            <a:endParaRPr lang="ru-RU" sz="800" b="0" strike="noStrike" spc="-1">
              <a:solidFill>
                <a:srgbClr val="000000"/>
              </a:solidFill>
              <a:latin typeface="XO Oriel"/>
            </a:endParaRPr>
          </a:p>
          <a:p>
            <a:pPr algn="ctr" defTabSz="714960">
              <a:lnSpc>
                <a:spcPct val="100000"/>
              </a:lnSpc>
              <a:tabLst>
                <a:tab pos="0" algn="l"/>
              </a:tabLst>
            </a:pPr>
            <a:endParaRPr lang="ru-RU" sz="8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237240" y="180000"/>
            <a:ext cx="11390880" cy="715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endParaRPr lang="ru-RU" sz="2000" b="1" strike="noStrike" spc="-1" dirty="0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82" name="Прямоугольник: скругленные углы 3"/>
          <p:cNvSpPr/>
          <p:nvPr/>
        </p:nvSpPr>
        <p:spPr>
          <a:xfrm>
            <a:off x="237240" y="1037520"/>
            <a:ext cx="11642400" cy="5638800"/>
          </a:xfrm>
          <a:prstGeom prst="roundRect">
            <a:avLst>
              <a:gd name="adj" fmla="val 6448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349920" algn="just" defTabSz="914400">
              <a:lnSpc>
                <a:spcPct val="100000"/>
              </a:lnSpc>
              <a:spcBef>
                <a:spcPts val="1321"/>
              </a:spcBef>
              <a:buClr>
                <a:srgbClr val="000000"/>
              </a:buClr>
            </a:pPr>
            <a:endParaRPr lang="ru-RU" sz="2000" b="1" strike="noStrike" spc="-1" dirty="0" smtClean="0">
              <a:solidFill>
                <a:schemeClr val="dk1"/>
              </a:solidFill>
              <a:latin typeface="Century Gothic"/>
              <a:ea typeface="Times New Roman"/>
            </a:endParaRPr>
          </a:p>
          <a:p>
            <a:pPr marL="521280" indent="-171360" algn="just" defTabSz="914400">
              <a:lnSpc>
                <a:spcPct val="100000"/>
              </a:lnSpc>
              <a:spcBef>
                <a:spcPts val="1321"/>
              </a:spcBef>
              <a:buClr>
                <a:srgbClr val="000000"/>
              </a:buClr>
              <a:buFont typeface="Wingdings" charset="2"/>
              <a:buChar char=""/>
            </a:pPr>
            <a:r>
              <a:rPr lang="ru-RU" sz="2800" b="1" strike="noStrike" spc="-1" dirty="0" smtClean="0">
                <a:solidFill>
                  <a:schemeClr val="dk1"/>
                </a:solidFill>
                <a:latin typeface="Liberation Serif" pitchFamily="18" charset="0"/>
                <a:ea typeface="Times New Roman"/>
              </a:rPr>
              <a:t>Информация </a:t>
            </a:r>
            <a:r>
              <a:rPr lang="ru-RU" sz="2800" b="1" strike="noStrike" spc="-1" dirty="0">
                <a:solidFill>
                  <a:schemeClr val="dk1"/>
                </a:solidFill>
                <a:latin typeface="Liberation Serif" pitchFamily="18" charset="0"/>
                <a:ea typeface="Times New Roman"/>
              </a:rPr>
              <a:t>о направлении на тестировании направляется по </a:t>
            </a:r>
            <a:r>
              <a:rPr lang="ru-RU" sz="2800" b="1" strike="noStrike" spc="-1" dirty="0" smtClean="0">
                <a:solidFill>
                  <a:schemeClr val="dk1"/>
                </a:solidFill>
                <a:latin typeface="Liberation Serif" pitchFamily="18" charset="0"/>
                <a:ea typeface="Times New Roman"/>
              </a:rPr>
              <a:t>адресу, </a:t>
            </a:r>
            <a:r>
              <a:rPr lang="ru-RU" sz="2800" b="1" strike="noStrike" spc="-1" dirty="0">
                <a:solidFill>
                  <a:schemeClr val="dk1"/>
                </a:solidFill>
                <a:latin typeface="Liberation Serif" pitchFamily="18" charset="0"/>
                <a:ea typeface="Times New Roman"/>
              </a:rPr>
              <a:t>указанному в заявлении о приеме на </a:t>
            </a:r>
            <a:r>
              <a:rPr lang="ru-RU" sz="2800" b="1" strike="noStrike" spc="-1" dirty="0" smtClean="0">
                <a:solidFill>
                  <a:schemeClr val="dk1"/>
                </a:solidFill>
                <a:latin typeface="Liberation Serif" pitchFamily="18" charset="0"/>
                <a:ea typeface="Times New Roman"/>
              </a:rPr>
              <a:t>обучение;</a:t>
            </a:r>
            <a:endParaRPr lang="ru-RU" sz="2800" b="1" strike="noStrike" spc="-1" dirty="0">
              <a:solidFill>
                <a:srgbClr val="000000"/>
              </a:solidFill>
              <a:latin typeface="Liberation Serif" pitchFamily="18" charset="0"/>
            </a:endParaRPr>
          </a:p>
          <a:p>
            <a:pPr marL="521280" indent="-171360" algn="just" defTabSz="914400">
              <a:lnSpc>
                <a:spcPct val="100000"/>
              </a:lnSpc>
              <a:spcBef>
                <a:spcPts val="1321"/>
              </a:spcBef>
              <a:buClr>
                <a:srgbClr val="000000"/>
              </a:buClr>
              <a:buFont typeface="Wingdings" charset="2"/>
              <a:buChar char=""/>
            </a:pPr>
            <a:r>
              <a:rPr lang="ru-RU" sz="2800" b="1" strike="noStrike" spc="-1" dirty="0">
                <a:solidFill>
                  <a:schemeClr val="dk1"/>
                </a:solidFill>
                <a:latin typeface="Liberation Serif" pitchFamily="18" charset="0"/>
                <a:ea typeface="Times New Roman"/>
              </a:rPr>
              <a:t>Одновременно общеобразовательная организация уведомляет тестирующую организацию в электронной форме через ЕПГУ </a:t>
            </a:r>
            <a:r>
              <a:rPr lang="ru-RU" sz="2800" b="1" strike="noStrike" spc="-1" dirty="0" smtClean="0">
                <a:solidFill>
                  <a:schemeClr val="dk1"/>
                </a:solidFill>
                <a:latin typeface="Liberation Serif" pitchFamily="18" charset="0"/>
                <a:ea typeface="Times New Roman"/>
              </a:rPr>
              <a:t>или нарочно</a:t>
            </a:r>
          </a:p>
          <a:p>
            <a:pPr marL="521280" indent="-171360" algn="just">
              <a:spcBef>
                <a:spcPts val="1321"/>
              </a:spcBef>
              <a:buClr>
                <a:srgbClr val="000000"/>
              </a:buClr>
              <a:buFont typeface="Wingdings" charset="2"/>
              <a:buChar char=""/>
            </a:pPr>
            <a:r>
              <a:rPr lang="ru-RU" sz="2800" b="1" spc="-1" dirty="0">
                <a:solidFill>
                  <a:srgbClr val="000000"/>
                </a:solidFill>
                <a:latin typeface="Liberation Serif" pitchFamily="18" charset="0"/>
              </a:rPr>
              <a:t>Родители не позднее чем через 7 рабочих дней после дня получения направления лично обращаются в тестирующую организацию для записи на </a:t>
            </a:r>
            <a:r>
              <a:rPr lang="ru-RU" sz="2800" b="1" spc="-1" dirty="0" smtClean="0">
                <a:solidFill>
                  <a:srgbClr val="000000"/>
                </a:solidFill>
                <a:latin typeface="Liberation Serif" pitchFamily="18" charset="0"/>
              </a:rPr>
              <a:t>тестирование</a:t>
            </a:r>
          </a:p>
          <a:p>
            <a:pPr marL="349920" algn="ctr">
              <a:spcBef>
                <a:spcPts val="1321"/>
              </a:spcBef>
              <a:buClr>
                <a:srgbClr val="000000"/>
              </a:buClr>
            </a:pPr>
            <a:r>
              <a:rPr lang="ru-RU" sz="2800" b="1" strike="noStrike" spc="-1" dirty="0" smtClean="0">
                <a:solidFill>
                  <a:srgbClr val="FF0000"/>
                </a:solidFill>
                <a:latin typeface="Liberation Serif" pitchFamily="18" charset="0"/>
                <a:ea typeface="Times New Roman"/>
              </a:rPr>
              <a:t>Если </a:t>
            </a:r>
            <a:r>
              <a:rPr lang="ru-RU" sz="2800" b="1" strike="noStrike" spc="-1" dirty="0">
                <a:solidFill>
                  <a:srgbClr val="FF0000"/>
                </a:solidFill>
                <a:latin typeface="Liberation Serif" pitchFamily="18" charset="0"/>
                <a:ea typeface="Times New Roman"/>
              </a:rPr>
              <a:t>предоставлен неполный комплект документов, общеобразовательная организация не рассматривает заявление!</a:t>
            </a:r>
            <a:endParaRPr lang="ru-RU" sz="2800" b="1" strike="noStrike" spc="-1" dirty="0">
              <a:solidFill>
                <a:srgbClr val="000000"/>
              </a:solidFill>
              <a:latin typeface="Liberation Serif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149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Прямоугольник 2"/>
          <p:cNvSpPr/>
          <p:nvPr/>
        </p:nvSpPr>
        <p:spPr>
          <a:xfrm>
            <a:off x="0" y="0"/>
            <a:ext cx="12191040" cy="103752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lvl="0" algn="ctr"/>
            <a:r>
              <a:rPr lang="ru-RU" sz="3200" b="1" spc="-1" dirty="0" smtClean="0">
                <a:solidFill>
                  <a:srgbClr val="FFFFFF"/>
                </a:solidFill>
                <a:latin typeface="Century Gothic"/>
              </a:rPr>
              <a:t>ПОСЛЕ   ПРОХОЖДЕНИЯ   ТЕСТИРОВАНИЯ</a:t>
            </a:r>
            <a:endParaRPr lang="ru-RU" sz="3200" b="1" spc="-1" dirty="0">
              <a:solidFill>
                <a:srgbClr val="FFFFFF"/>
              </a:solidFill>
              <a:latin typeface="XO Oriel"/>
            </a:endParaRPr>
          </a:p>
        </p:txBody>
      </p:sp>
      <p:sp>
        <p:nvSpPr>
          <p:cNvPr id="77" name="TextBox 1"/>
          <p:cNvSpPr/>
          <p:nvPr/>
        </p:nvSpPr>
        <p:spPr>
          <a:xfrm>
            <a:off x="175320" y="308880"/>
            <a:ext cx="9717480" cy="39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78" name="Прямоугольник 5"/>
          <p:cNvSpPr/>
          <p:nvPr/>
        </p:nvSpPr>
        <p:spPr>
          <a:xfrm>
            <a:off x="9688320" y="3733920"/>
            <a:ext cx="2239920" cy="557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1640" tIns="35640" rIns="71640" bIns="35640" anchor="t">
            <a:spAutoFit/>
          </a:bodyPr>
          <a:lstStyle/>
          <a:p>
            <a:pPr algn="ctr" defTabSz="714960">
              <a:lnSpc>
                <a:spcPct val="100000"/>
              </a:lnSpc>
              <a:tabLst>
                <a:tab pos="0" algn="l"/>
              </a:tabLst>
            </a:pPr>
            <a:endParaRPr lang="ru-RU" sz="800" b="0" strike="noStrike" spc="-1">
              <a:solidFill>
                <a:srgbClr val="000000"/>
              </a:solidFill>
              <a:latin typeface="XO Oriel"/>
            </a:endParaRPr>
          </a:p>
          <a:p>
            <a:pPr algn="ctr" defTabSz="714960">
              <a:lnSpc>
                <a:spcPct val="100000"/>
              </a:lnSpc>
              <a:tabLst>
                <a:tab pos="0" algn="l"/>
              </a:tabLst>
            </a:pPr>
            <a:endParaRPr lang="ru-RU" sz="800" b="0" strike="noStrike" spc="-1">
              <a:solidFill>
                <a:srgbClr val="000000"/>
              </a:solidFill>
              <a:latin typeface="XO Oriel"/>
            </a:endParaRPr>
          </a:p>
          <a:p>
            <a:pPr algn="ctr" defTabSz="714960">
              <a:lnSpc>
                <a:spcPct val="100000"/>
              </a:lnSpc>
              <a:tabLst>
                <a:tab pos="0" algn="l"/>
              </a:tabLst>
            </a:pPr>
            <a:endParaRPr lang="ru-RU" sz="800" b="0" strike="noStrike" spc="-1">
              <a:solidFill>
                <a:srgbClr val="000000"/>
              </a:solidFill>
              <a:latin typeface="XO Oriel"/>
            </a:endParaRPr>
          </a:p>
          <a:p>
            <a:pPr algn="ctr" defTabSz="714960">
              <a:lnSpc>
                <a:spcPct val="100000"/>
              </a:lnSpc>
              <a:tabLst>
                <a:tab pos="0" algn="l"/>
              </a:tabLst>
            </a:pPr>
            <a:endParaRPr lang="ru-RU" sz="8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237240" y="180000"/>
            <a:ext cx="11390880" cy="715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endParaRPr lang="ru-RU" sz="2000" b="1" strike="noStrike" spc="-1" dirty="0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82" name="Прямоугольник: скругленные углы 3"/>
          <p:cNvSpPr/>
          <p:nvPr/>
        </p:nvSpPr>
        <p:spPr>
          <a:xfrm>
            <a:off x="237240" y="1037520"/>
            <a:ext cx="11642400" cy="5547600"/>
          </a:xfrm>
          <a:prstGeom prst="roundRect">
            <a:avLst>
              <a:gd name="adj" fmla="val 6448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521280" indent="-171360" algn="just">
              <a:spcBef>
                <a:spcPts val="1321"/>
              </a:spcBef>
              <a:buClr>
                <a:srgbClr val="000000"/>
              </a:buClr>
              <a:buFont typeface="Wingdings" charset="2"/>
              <a:buChar char=""/>
            </a:pPr>
            <a:r>
              <a:rPr lang="ru-RU" sz="3200" b="1" spc="-1" dirty="0">
                <a:solidFill>
                  <a:schemeClr val="dk1"/>
                </a:solidFill>
                <a:latin typeface="Liberation Serif" pitchFamily="18" charset="0"/>
                <a:ea typeface="Times New Roman"/>
              </a:rPr>
              <a:t>Тестирующая организация в течение 3-х дней после тестирования уведомляет образовательную организацию (школу) о </a:t>
            </a:r>
            <a:r>
              <a:rPr lang="ru-RU" sz="3200" b="1" spc="-1" dirty="0" smtClean="0">
                <a:solidFill>
                  <a:schemeClr val="dk1"/>
                </a:solidFill>
                <a:latin typeface="Liberation Serif" pitchFamily="18" charset="0"/>
                <a:ea typeface="Times New Roman"/>
              </a:rPr>
              <a:t>результатах</a:t>
            </a:r>
          </a:p>
          <a:p>
            <a:pPr marL="349920" algn="just">
              <a:spcBef>
                <a:spcPts val="1321"/>
              </a:spcBef>
              <a:buClr>
                <a:srgbClr val="000000"/>
              </a:buClr>
            </a:pPr>
            <a:endParaRPr lang="ru-RU" sz="3200" b="1" spc="-1" dirty="0">
              <a:solidFill>
                <a:schemeClr val="dk1"/>
              </a:solidFill>
              <a:latin typeface="Liberation Serif" pitchFamily="18" charset="0"/>
              <a:ea typeface="Times New Roman"/>
            </a:endParaRPr>
          </a:p>
          <a:p>
            <a:pPr marL="521280" indent="-171360" algn="just">
              <a:spcBef>
                <a:spcPts val="1321"/>
              </a:spcBef>
              <a:buClr>
                <a:srgbClr val="000000"/>
              </a:buClr>
              <a:buFont typeface="Wingdings" charset="2"/>
              <a:buChar char=""/>
            </a:pPr>
            <a:r>
              <a:rPr lang="ru-RU" sz="3200" b="1" spc="-1" dirty="0">
                <a:solidFill>
                  <a:schemeClr val="dk1"/>
                </a:solidFill>
                <a:latin typeface="Liberation Serif" pitchFamily="18" charset="0"/>
                <a:ea typeface="Times New Roman"/>
              </a:rPr>
              <a:t>Информация о результатах тестирования и рассмотрения заявления о приеме на обучение направляется по адресу (почтовый или электронный), указанному в заявлении о приеме на обучение, и в личный кабинет </a:t>
            </a:r>
            <a:r>
              <a:rPr lang="ru-RU" sz="3200" b="1" spc="-1" dirty="0" smtClean="0">
                <a:solidFill>
                  <a:schemeClr val="dk1"/>
                </a:solidFill>
                <a:latin typeface="Liberation Serif" pitchFamily="18" charset="0"/>
                <a:ea typeface="Times New Roman"/>
              </a:rPr>
              <a:t>ЕПГУ</a:t>
            </a:r>
            <a:endParaRPr lang="ru-RU" sz="3200" b="1" spc="-1" dirty="0">
              <a:solidFill>
                <a:schemeClr val="dk1"/>
              </a:solidFill>
              <a:latin typeface="Liberation Serif" pitchFamily="18" charset="0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3721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Прямоугольник 2"/>
          <p:cNvSpPr/>
          <p:nvPr/>
        </p:nvSpPr>
        <p:spPr>
          <a:xfrm>
            <a:off x="0" y="0"/>
            <a:ext cx="12191040" cy="103752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lvl="0" algn="ctr"/>
            <a:r>
              <a:rPr lang="ru-RU" sz="3200" b="1" spc="-1" dirty="0" smtClean="0">
                <a:solidFill>
                  <a:srgbClr val="FFFFFF"/>
                </a:solidFill>
                <a:latin typeface="Century Gothic"/>
              </a:rPr>
              <a:t>ПОСЛЕ   ПРОХОЖДЕНИЯ   ТЕСТИРОВАНИЯ</a:t>
            </a:r>
            <a:endParaRPr lang="ru-RU" sz="3200" b="1" spc="-1" dirty="0">
              <a:solidFill>
                <a:srgbClr val="FFFFFF"/>
              </a:solidFill>
              <a:latin typeface="XO Oriel"/>
            </a:endParaRPr>
          </a:p>
        </p:txBody>
      </p:sp>
      <p:sp>
        <p:nvSpPr>
          <p:cNvPr id="77" name="TextBox 1"/>
          <p:cNvSpPr/>
          <p:nvPr/>
        </p:nvSpPr>
        <p:spPr>
          <a:xfrm>
            <a:off x="175320" y="308880"/>
            <a:ext cx="9717480" cy="39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78" name="Прямоугольник 5"/>
          <p:cNvSpPr/>
          <p:nvPr/>
        </p:nvSpPr>
        <p:spPr>
          <a:xfrm>
            <a:off x="9688320" y="3733920"/>
            <a:ext cx="2239920" cy="557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71640" tIns="35640" rIns="71640" bIns="35640" anchor="t">
            <a:spAutoFit/>
          </a:bodyPr>
          <a:lstStyle/>
          <a:p>
            <a:pPr algn="ctr" defTabSz="714960">
              <a:lnSpc>
                <a:spcPct val="100000"/>
              </a:lnSpc>
              <a:tabLst>
                <a:tab pos="0" algn="l"/>
              </a:tabLst>
            </a:pPr>
            <a:endParaRPr lang="ru-RU" sz="800" b="0" strike="noStrike" spc="-1">
              <a:solidFill>
                <a:srgbClr val="000000"/>
              </a:solidFill>
              <a:latin typeface="XO Oriel"/>
            </a:endParaRPr>
          </a:p>
          <a:p>
            <a:pPr algn="ctr" defTabSz="714960">
              <a:lnSpc>
                <a:spcPct val="100000"/>
              </a:lnSpc>
              <a:tabLst>
                <a:tab pos="0" algn="l"/>
              </a:tabLst>
            </a:pPr>
            <a:endParaRPr lang="ru-RU" sz="800" b="0" strike="noStrike" spc="-1">
              <a:solidFill>
                <a:srgbClr val="000000"/>
              </a:solidFill>
              <a:latin typeface="XO Oriel"/>
            </a:endParaRPr>
          </a:p>
          <a:p>
            <a:pPr algn="ctr" defTabSz="714960">
              <a:lnSpc>
                <a:spcPct val="100000"/>
              </a:lnSpc>
              <a:tabLst>
                <a:tab pos="0" algn="l"/>
              </a:tabLst>
            </a:pPr>
            <a:endParaRPr lang="ru-RU" sz="800" b="0" strike="noStrike" spc="-1">
              <a:solidFill>
                <a:srgbClr val="000000"/>
              </a:solidFill>
              <a:latin typeface="XO Oriel"/>
            </a:endParaRPr>
          </a:p>
          <a:p>
            <a:pPr algn="ctr" defTabSz="714960">
              <a:lnSpc>
                <a:spcPct val="100000"/>
              </a:lnSpc>
              <a:tabLst>
                <a:tab pos="0" algn="l"/>
              </a:tabLst>
            </a:pPr>
            <a:endParaRPr lang="ru-RU" sz="8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237240" y="180000"/>
            <a:ext cx="11390880" cy="715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endParaRPr lang="ru-RU" sz="2000" b="1" strike="noStrike" spc="-1" dirty="0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82" name="Прямоугольник: скругленные углы 3"/>
          <p:cNvSpPr/>
          <p:nvPr/>
        </p:nvSpPr>
        <p:spPr>
          <a:xfrm>
            <a:off x="237240" y="1037520"/>
            <a:ext cx="11642400" cy="5547600"/>
          </a:xfrm>
          <a:prstGeom prst="roundRect">
            <a:avLst>
              <a:gd name="adj" fmla="val 6448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521280" indent="-171360" algn="just">
              <a:spcBef>
                <a:spcPts val="1321"/>
              </a:spcBef>
              <a:buClr>
                <a:srgbClr val="000000"/>
              </a:buClr>
              <a:buFont typeface="Wingdings" charset="2"/>
              <a:buChar char=""/>
            </a:pPr>
            <a:r>
              <a:rPr lang="ru-RU" sz="3200" b="1" spc="-1" dirty="0" smtClean="0">
                <a:solidFill>
                  <a:schemeClr val="dk1"/>
                </a:solidFill>
                <a:latin typeface="Liberation Serif" pitchFamily="18" charset="0"/>
                <a:ea typeface="Times New Roman"/>
              </a:rPr>
              <a:t>Руководитель  </a:t>
            </a:r>
            <a:r>
              <a:rPr lang="ru-RU" sz="3200" b="1" spc="-1" dirty="0">
                <a:solidFill>
                  <a:schemeClr val="dk1"/>
                </a:solidFill>
                <a:latin typeface="Liberation Serif" pitchFamily="18" charset="0"/>
                <a:ea typeface="Times New Roman"/>
              </a:rPr>
              <a:t>общеобразовательной организации издает распорядительный акт о приеме на обучение ребенка в течение 5 рабочих дней после официального поступления информации об успешном прохождении </a:t>
            </a:r>
            <a:r>
              <a:rPr lang="ru-RU" sz="3200" b="1" spc="-1" dirty="0" smtClean="0">
                <a:solidFill>
                  <a:schemeClr val="dk1"/>
                </a:solidFill>
                <a:latin typeface="Liberation Serif" pitchFamily="18" charset="0"/>
                <a:ea typeface="Times New Roman"/>
              </a:rPr>
              <a:t>тестирования</a:t>
            </a:r>
          </a:p>
          <a:p>
            <a:pPr marL="521280" indent="-171360" algn="just">
              <a:spcBef>
                <a:spcPts val="1321"/>
              </a:spcBef>
              <a:buClr>
                <a:srgbClr val="000000"/>
              </a:buClr>
              <a:buFont typeface="Wingdings" charset="2"/>
              <a:buChar char=""/>
            </a:pPr>
            <a:r>
              <a:rPr lang="ru-RU" sz="3200" b="1" spc="-1" dirty="0">
                <a:solidFill>
                  <a:schemeClr val="dk1"/>
                </a:solidFill>
                <a:latin typeface="Liberation Serif" pitchFamily="18" charset="0"/>
                <a:ea typeface="Times New Roman"/>
              </a:rPr>
              <a:t>Если ребенок не прошел тестирование, предлагается пройти дополнительное обучение русскому </a:t>
            </a:r>
            <a:r>
              <a:rPr lang="ru-RU" sz="3200" b="1" spc="-1" dirty="0" smtClean="0">
                <a:solidFill>
                  <a:schemeClr val="dk1"/>
                </a:solidFill>
                <a:latin typeface="Liberation Serif" pitchFamily="18" charset="0"/>
                <a:ea typeface="Times New Roman"/>
              </a:rPr>
              <a:t>языку</a:t>
            </a:r>
          </a:p>
          <a:p>
            <a:pPr marL="521280" indent="-171360" algn="just">
              <a:spcBef>
                <a:spcPts val="1321"/>
              </a:spcBef>
              <a:buClr>
                <a:srgbClr val="000000"/>
              </a:buClr>
              <a:buFont typeface="Wingdings" charset="2"/>
              <a:buChar char=""/>
            </a:pPr>
            <a:r>
              <a:rPr lang="ru-RU" sz="3200" b="1" spc="-1" dirty="0">
                <a:solidFill>
                  <a:schemeClr val="dk1"/>
                </a:solidFill>
                <a:latin typeface="Liberation Serif" pitchFamily="18" charset="0"/>
                <a:ea typeface="Times New Roman"/>
              </a:rPr>
              <a:t>Повторно пройти тестирование можно не ранее, чем через 3 </a:t>
            </a:r>
            <a:r>
              <a:rPr lang="ru-RU" sz="3200" b="1" spc="-1" dirty="0" smtClean="0">
                <a:solidFill>
                  <a:schemeClr val="dk1"/>
                </a:solidFill>
                <a:latin typeface="Liberation Serif" pitchFamily="18" charset="0"/>
                <a:ea typeface="Times New Roman"/>
              </a:rPr>
              <a:t>месяца</a:t>
            </a:r>
            <a:endParaRPr lang="ru-RU" sz="3200" b="1" strike="noStrike" spc="-1" dirty="0">
              <a:solidFill>
                <a:srgbClr val="000000"/>
              </a:solidFill>
              <a:latin typeface="Liberation Serif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045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Прямоугольник 60"/>
          <p:cNvSpPr/>
          <p:nvPr/>
        </p:nvSpPr>
        <p:spPr>
          <a:xfrm>
            <a:off x="0" y="0"/>
            <a:ext cx="12191040" cy="99972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800" b="1" strike="noStrike" spc="-1" dirty="0" smtClean="0">
                <a:solidFill>
                  <a:srgbClr val="FFFFFF"/>
                </a:solidFill>
                <a:latin typeface="Century Gothic"/>
              </a:rPr>
              <a:t>1 апреля с 00 часов</a:t>
            </a:r>
            <a:endParaRPr lang="ru-RU" sz="4800" b="1" strike="noStrike" spc="-1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69" name="TextBox 38"/>
          <p:cNvSpPr/>
          <p:nvPr/>
        </p:nvSpPr>
        <p:spPr>
          <a:xfrm>
            <a:off x="175320" y="308880"/>
            <a:ext cx="9717480" cy="39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2" name="CustomShape 2"/>
          <p:cNvSpPr/>
          <p:nvPr/>
        </p:nvSpPr>
        <p:spPr>
          <a:xfrm>
            <a:off x="0" y="853440"/>
            <a:ext cx="12192000" cy="60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90000" algn="just">
              <a:lnSpc>
                <a:spcPct val="107000"/>
              </a:lnSpc>
              <a:tabLst>
                <a:tab pos="0" algn="l"/>
              </a:tabLst>
            </a:pPr>
            <a:r>
              <a:rPr lang="ru-RU" sz="1400" b="0" strike="noStrike" spc="-1" dirty="0">
                <a:solidFill>
                  <a:srgbClr val="000000"/>
                </a:solidFill>
                <a:latin typeface="Calibri"/>
              </a:rPr>
              <a:t>         </a:t>
            </a:r>
            <a:endParaRPr lang="ru-RU" sz="1400" b="0" strike="noStrike" spc="-1" dirty="0">
              <a:latin typeface="Arial"/>
            </a:endParaRPr>
          </a:p>
          <a:p>
            <a:pPr algn="ctr"/>
            <a:r>
              <a:rPr lang="ru-RU" sz="28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Дети, проживающие на закрепленной </a:t>
            </a:r>
            <a:r>
              <a:rPr lang="ru-RU" sz="28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территории </a:t>
            </a:r>
            <a:r>
              <a:rPr lang="ru-RU" sz="2800" b="1" spc="-1" dirty="0">
                <a:solidFill>
                  <a:srgbClr val="000000"/>
                </a:solidFill>
                <a:latin typeface="Times New Roman"/>
                <a:ea typeface="Times New Roman"/>
              </a:rPr>
              <a:t>МАОУ НОШ № </a:t>
            </a:r>
            <a:r>
              <a:rPr lang="ru-RU" sz="2800" b="1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43:</a:t>
            </a:r>
            <a:endParaRPr lang="ru-RU" sz="2800" b="1" spc="-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ctr"/>
            <a:r>
              <a:rPr lang="ru-RU" sz="2800" spc="-1" dirty="0">
                <a:solidFill>
                  <a:srgbClr val="000000"/>
                </a:solidFill>
                <a:latin typeface="Times New Roman"/>
                <a:ea typeface="Times New Roman"/>
              </a:rPr>
              <a:t>ул. </a:t>
            </a:r>
            <a:r>
              <a:rPr lang="ru-RU" sz="2800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Зари,18; пр</a:t>
            </a:r>
            <a:r>
              <a:rPr lang="ru-RU" sz="2800" spc="-1" dirty="0">
                <a:solidFill>
                  <a:srgbClr val="000000"/>
                </a:solidFill>
                <a:latin typeface="Times New Roman"/>
                <a:ea typeface="Times New Roman"/>
              </a:rPr>
              <a:t>. </a:t>
            </a:r>
            <a:r>
              <a:rPr lang="ru-RU" sz="2800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Ленинградский,102; пр</a:t>
            </a:r>
            <a:r>
              <a:rPr lang="ru-RU" sz="2800" spc="-1" dirty="0">
                <a:solidFill>
                  <a:srgbClr val="000000"/>
                </a:solidFill>
                <a:latin typeface="Times New Roman"/>
                <a:ea typeface="Times New Roman"/>
              </a:rPr>
              <a:t>. </a:t>
            </a:r>
            <a:r>
              <a:rPr lang="ru-RU" sz="2800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Ленинградский,104;</a:t>
            </a:r>
            <a:endParaRPr lang="ru-RU" sz="2800" spc="-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ctr"/>
            <a:r>
              <a:rPr lang="ru-RU" sz="2800" spc="-1" dirty="0">
                <a:solidFill>
                  <a:srgbClr val="000000"/>
                </a:solidFill>
                <a:latin typeface="Times New Roman"/>
                <a:ea typeface="Times New Roman"/>
              </a:rPr>
              <a:t>п</a:t>
            </a:r>
            <a:r>
              <a:rPr lang="ru-RU" sz="2800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r>
              <a:rPr lang="ru-RU" sz="2800" spc="-1" dirty="0">
                <a:solidFill>
                  <a:srgbClr val="000000"/>
                </a:solidFill>
                <a:latin typeface="Times New Roman"/>
                <a:ea typeface="Times New Roman"/>
              </a:rPr>
              <a:t>. </a:t>
            </a:r>
            <a:r>
              <a:rPr lang="ru-RU" sz="2800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Ленинградский,106; пр</a:t>
            </a:r>
            <a:r>
              <a:rPr lang="ru-RU" sz="2800" spc="-1" dirty="0">
                <a:solidFill>
                  <a:srgbClr val="000000"/>
                </a:solidFill>
                <a:latin typeface="Times New Roman"/>
                <a:ea typeface="Times New Roman"/>
              </a:rPr>
              <a:t>. </a:t>
            </a:r>
            <a:r>
              <a:rPr lang="ru-RU" sz="2800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Ленинградский,108</a:t>
            </a:r>
            <a:endParaRPr lang="ru-RU" sz="2800" b="0" strike="noStrike" spc="-1" dirty="0">
              <a:latin typeface="Arial"/>
            </a:endParaRPr>
          </a:p>
          <a:p>
            <a:pPr>
              <a:lnSpc>
                <a:spcPct val="107000"/>
              </a:lnSpc>
              <a:tabLst>
                <a:tab pos="0" algn="l"/>
              </a:tabLst>
            </a:pPr>
            <a:endParaRPr lang="ru-RU" sz="2000" b="0" strike="noStrike" spc="-1" dirty="0">
              <a:latin typeface="Arial"/>
            </a:endParaRPr>
          </a:p>
          <a:p>
            <a:pPr marL="375840" indent="-285120" algn="just">
              <a:lnSpc>
                <a:spcPct val="107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8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Правом преимущественного приема будут пользоваться дети, поступающие в школу, в которой обучаются их </a:t>
            </a:r>
            <a:r>
              <a:rPr lang="ru-RU" sz="2800" b="1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полнородные и неполнородные брат и (или) </a:t>
            </a:r>
            <a:r>
              <a:rPr lang="ru-RU" sz="2800" b="1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сестра, в том числе усыновленные (удочеренные) </a:t>
            </a:r>
            <a:r>
              <a:rPr lang="ru-RU" sz="2800" b="0" strike="noStrike" spc="-1" dirty="0">
                <a:solidFill>
                  <a:srgbClr val="000000"/>
                </a:solidFill>
                <a:latin typeface="Times New Roman"/>
                <a:ea typeface="Times New Roman"/>
              </a:rPr>
              <a:t>(основание – часть 3.1 ст. 67 Федерального закона от 29.12.2012 № 273-ФЗ «Об образовании в Российской Федерации</a:t>
            </a:r>
            <a:r>
              <a:rPr lang="ru-RU" sz="2800" b="0" strike="noStrike" spc="-1" dirty="0" smtClean="0">
                <a:solidFill>
                  <a:srgbClr val="000000"/>
                </a:solidFill>
                <a:latin typeface="Times New Roman"/>
                <a:ea typeface="Times New Roman"/>
              </a:rPr>
              <a:t>»)</a:t>
            </a:r>
          </a:p>
          <a:p>
            <a:pPr marL="90720">
              <a:lnSpc>
                <a:spcPct val="107000"/>
              </a:lnSpc>
              <a:buClr>
                <a:srgbClr val="000000"/>
              </a:buClr>
              <a:tabLst>
                <a:tab pos="0" algn="l"/>
              </a:tabLst>
            </a:pPr>
            <a:endParaRPr lang="ru-RU" sz="2000" b="0" strike="noStrike" spc="-1" dirty="0">
              <a:latin typeface="Arial"/>
            </a:endParaRPr>
          </a:p>
          <a:p>
            <a:pPr algn="ctr">
              <a:lnSpc>
                <a:spcPct val="107000"/>
              </a:lnSpc>
              <a:tabLst>
                <a:tab pos="0" algn="l"/>
              </a:tabLst>
            </a:pPr>
            <a:r>
              <a:rPr lang="ru-RU" sz="2800" b="1" u="sng" spc="-1" dirty="0">
                <a:solidFill>
                  <a:srgbClr val="000000"/>
                </a:solidFill>
                <a:latin typeface="Times New Roman"/>
                <a:ea typeface="Times New Roman"/>
              </a:rPr>
              <a:t>Обращаем ваше внимание </a:t>
            </a:r>
            <a:r>
              <a:rPr lang="ru-RU" sz="2800" b="1" spc="-1" dirty="0">
                <a:solidFill>
                  <a:srgbClr val="000000"/>
                </a:solidFill>
                <a:latin typeface="Times New Roman"/>
                <a:ea typeface="Times New Roman"/>
              </a:rPr>
              <a:t>на то, что регистрация на </a:t>
            </a:r>
            <a:r>
              <a:rPr lang="ru-RU" sz="2800" b="1" u="sng" spc="-1" dirty="0">
                <a:solidFill>
                  <a:srgbClr val="000000"/>
                </a:solidFill>
                <a:latin typeface="Times New Roman"/>
                <a:ea typeface="Times New Roman"/>
              </a:rPr>
              <a:t>закрепленной за общеобразовательным учреждением </a:t>
            </a:r>
            <a:r>
              <a:rPr lang="ru-RU" sz="2800" b="1" spc="-1" dirty="0">
                <a:solidFill>
                  <a:srgbClr val="000000"/>
                </a:solidFill>
                <a:latin typeface="Times New Roman"/>
                <a:ea typeface="Times New Roman"/>
              </a:rPr>
              <a:t>территории для данной категории детей при зачислении ребенка в учреждение </a:t>
            </a:r>
            <a:r>
              <a:rPr lang="ru-RU" sz="2800" b="1" u="sng" strike="noStrike" spc="-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не учитывается</a:t>
            </a:r>
            <a:endParaRPr lang="ru-RU" sz="2800" b="0" u="sng" strike="noStrike" spc="-1" dirty="0" smtClean="0">
              <a:latin typeface="Arial"/>
            </a:endParaRPr>
          </a:p>
          <a:p>
            <a:pPr>
              <a:lnSpc>
                <a:spcPct val="107000"/>
              </a:lnSpc>
              <a:tabLst>
                <a:tab pos="0" algn="l"/>
              </a:tabLst>
            </a:pPr>
            <a:endParaRPr lang="ru-RU" sz="2400" b="0" strike="noStrike" spc="-1" dirty="0">
              <a:latin typeface="Arial"/>
            </a:endParaRPr>
          </a:p>
          <a:p>
            <a:pPr marL="90000">
              <a:lnSpc>
                <a:spcPct val="100000"/>
              </a:lnSpc>
              <a:spcBef>
                <a:spcPts val="360"/>
              </a:spcBef>
              <a:tabLst>
                <a:tab pos="0" algn="l"/>
              </a:tabLst>
            </a:pPr>
            <a:endParaRPr lang="ru-RU" sz="24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Прямоугольник 60"/>
          <p:cNvSpPr/>
          <p:nvPr/>
        </p:nvSpPr>
        <p:spPr>
          <a:xfrm>
            <a:off x="0" y="-178253"/>
            <a:ext cx="12191040" cy="1160985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400" b="1" strike="noStrike" spc="-1" dirty="0" smtClean="0">
                <a:solidFill>
                  <a:srgbClr val="FFFFFF"/>
                </a:solidFill>
                <a:latin typeface="Century Gothic"/>
              </a:rPr>
              <a:t>Право внеочередного приема</a:t>
            </a:r>
            <a:endParaRPr lang="ru-RU" sz="4400" b="1" strike="noStrike" spc="-1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69" name="TextBox 38"/>
          <p:cNvSpPr/>
          <p:nvPr/>
        </p:nvSpPr>
        <p:spPr>
          <a:xfrm>
            <a:off x="1236780" y="588892"/>
            <a:ext cx="9717480" cy="39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2" name="CustomShape 2"/>
          <p:cNvSpPr/>
          <p:nvPr/>
        </p:nvSpPr>
        <p:spPr>
          <a:xfrm>
            <a:off x="0" y="1308600"/>
            <a:ext cx="11772900" cy="543276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90000" algn="just">
              <a:lnSpc>
                <a:spcPct val="107000"/>
              </a:lnSpc>
              <a:tabLst>
                <a:tab pos="0" algn="l"/>
              </a:tabLst>
            </a:pPr>
            <a:r>
              <a:rPr lang="ru-RU" sz="1400" b="0" strike="noStrike" spc="-1" dirty="0">
                <a:solidFill>
                  <a:srgbClr val="000000"/>
                </a:solidFill>
                <a:latin typeface="Calibri"/>
              </a:rPr>
              <a:t>         </a:t>
            </a:r>
            <a:endParaRPr lang="ru-RU" sz="1400" b="0" strike="noStrike" spc="-1" dirty="0">
              <a:latin typeface="Arial"/>
            </a:endParaRPr>
          </a:p>
          <a:p>
            <a:pPr>
              <a:lnSpc>
                <a:spcPct val="107000"/>
              </a:lnSpc>
              <a:tabLst>
                <a:tab pos="0" algn="l"/>
              </a:tabLst>
            </a:pPr>
            <a:endParaRPr lang="ru-RU" sz="2400" b="0" strike="noStrike" spc="-1" dirty="0">
              <a:latin typeface="Arial"/>
            </a:endParaRPr>
          </a:p>
          <a:p>
            <a:pPr marL="90000">
              <a:lnSpc>
                <a:spcPct val="100000"/>
              </a:lnSpc>
              <a:spcBef>
                <a:spcPts val="360"/>
              </a:spcBef>
              <a:tabLst>
                <a:tab pos="0" algn="l"/>
              </a:tabLst>
            </a:pPr>
            <a:endParaRPr lang="ru-RU" sz="2400" b="0" strike="noStrike" spc="-1" dirty="0">
              <a:latin typeface="Arial"/>
            </a:endParaRPr>
          </a:p>
        </p:txBody>
      </p:sp>
      <p:sp>
        <p:nvSpPr>
          <p:cNvPr id="5" name="CustomShape 2"/>
          <p:cNvSpPr/>
          <p:nvPr/>
        </p:nvSpPr>
        <p:spPr>
          <a:xfrm>
            <a:off x="960" y="999876"/>
            <a:ext cx="12191040" cy="5286376"/>
          </a:xfrm>
          <a:prstGeom prst="rect">
            <a:avLst/>
          </a:prstGeom>
          <a:noFill/>
          <a:ln w="0">
            <a:noFill/>
          </a:ln>
          <a:effectLst/>
        </p:spPr>
        <p:txBody>
          <a:bodyPr lIns="90000" tIns="45000" rIns="90000" bIns="4500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ru-RU" sz="3200" b="1" i="0" u="sng" strike="noStrike" kern="0" cap="none" spc="-1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</a:endParaRPr>
          </a:p>
          <a:p>
            <a:pPr marL="285840" lvl="0" indent="-285120"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/>
            </a:pPr>
            <a:r>
              <a:rPr kumimoji="0" lang="ru-RU" sz="3200" b="0" i="0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eration Serif" pitchFamily="18" charset="0"/>
                <a:ea typeface="Times New Roman"/>
              </a:rPr>
              <a:t>дети </a:t>
            </a:r>
            <a:r>
              <a:rPr lang="ru-RU" sz="3200" kern="0" spc="-1" dirty="0">
                <a:solidFill>
                  <a:srgbClr val="000000"/>
                </a:solidFill>
                <a:latin typeface="Liberation Serif" pitchFamily="18" charset="0"/>
                <a:ea typeface="Times New Roman"/>
              </a:rPr>
              <a:t>военнослужащих, погибших (умерших) при выполнении задач в </a:t>
            </a:r>
            <a:r>
              <a:rPr lang="ru-RU" sz="3200" kern="0" spc="-1" dirty="0" smtClean="0">
                <a:solidFill>
                  <a:srgbClr val="000000"/>
                </a:solidFill>
                <a:latin typeface="Liberation Serif" pitchFamily="18" charset="0"/>
                <a:ea typeface="Times New Roman"/>
              </a:rPr>
              <a:t>СВО, </a:t>
            </a:r>
            <a:r>
              <a:rPr kumimoji="0" lang="ru-RU" sz="3200" b="1" i="0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eration Serif" pitchFamily="18" charset="0"/>
                <a:ea typeface="Times New Roman"/>
              </a:rPr>
              <a:t>по месту жительства их </a:t>
            </a:r>
            <a:r>
              <a:rPr kumimoji="0" lang="ru-RU" sz="3200" b="1" i="0" strike="noStrike" kern="0" cap="none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eration Serif" pitchFamily="18" charset="0"/>
                <a:ea typeface="Times New Roman"/>
              </a:rPr>
              <a:t>семей;</a:t>
            </a:r>
          </a:p>
          <a:p>
            <a:pPr marL="285840" lvl="0" indent="-285120"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/>
            </a:pPr>
            <a:r>
              <a:rPr kumimoji="0" lang="ru-RU" sz="3200" i="0" strike="noStrike" kern="0" cap="none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eration Serif" pitchFamily="18" charset="0"/>
                <a:ea typeface="Times New Roman"/>
              </a:rPr>
              <a:t>дети </a:t>
            </a:r>
            <a:r>
              <a:rPr kumimoji="0" lang="ru-RU" sz="3200" i="0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eration Serif" pitchFamily="18" charset="0"/>
                <a:ea typeface="Times New Roman"/>
              </a:rPr>
              <a:t>сотрудников войск национальной гвардии </a:t>
            </a:r>
            <a:r>
              <a:rPr kumimoji="0" lang="ru-RU" sz="3200" i="0" strike="noStrike" kern="0" cap="none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eration Serif" pitchFamily="18" charset="0"/>
                <a:ea typeface="Times New Roman"/>
              </a:rPr>
              <a:t>РФ, </a:t>
            </a:r>
            <a:r>
              <a:rPr lang="ru-RU" sz="3200" kern="0" spc="-1" dirty="0">
                <a:solidFill>
                  <a:srgbClr val="000000"/>
                </a:solidFill>
                <a:latin typeface="Liberation Serif" pitchFamily="18" charset="0"/>
                <a:ea typeface="Times New Roman"/>
              </a:rPr>
              <a:t>погибших (умерших) при выполнении задач в </a:t>
            </a:r>
            <a:r>
              <a:rPr lang="ru-RU" sz="3200" kern="0" spc="-1" dirty="0" smtClean="0">
                <a:solidFill>
                  <a:srgbClr val="000000"/>
                </a:solidFill>
                <a:latin typeface="Liberation Serif" pitchFamily="18" charset="0"/>
                <a:ea typeface="Times New Roman"/>
              </a:rPr>
              <a:t>СВО, </a:t>
            </a:r>
            <a:r>
              <a:rPr kumimoji="0" lang="ru-RU" sz="3200" b="1" i="0" strike="noStrike" kern="0" cap="none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eration Serif" pitchFamily="18" charset="0"/>
                <a:ea typeface="Times New Roman"/>
              </a:rPr>
              <a:t>по </a:t>
            </a:r>
            <a:r>
              <a:rPr kumimoji="0" lang="ru-RU" sz="3200" b="1" i="0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eration Serif" pitchFamily="18" charset="0"/>
                <a:ea typeface="Times New Roman"/>
              </a:rPr>
              <a:t>месту жительства их </a:t>
            </a:r>
            <a:r>
              <a:rPr kumimoji="0" lang="ru-RU" sz="3200" b="1" i="0" strike="noStrike" kern="0" cap="none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eration Serif" pitchFamily="18" charset="0"/>
                <a:ea typeface="Times New Roman"/>
              </a:rPr>
              <a:t>семей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ru-RU" sz="3200" b="0" i="0" strike="noStrike" kern="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erif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ru-RU" sz="3200" b="0" i="0" u="none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eration Serif" pitchFamily="18" charset="0"/>
                <a:ea typeface="Times New Roman"/>
              </a:rPr>
              <a:t>       </a:t>
            </a:r>
            <a:r>
              <a:rPr kumimoji="0" lang="ru-RU" sz="3200" b="1" i="0" u="none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eration Serif" pitchFamily="18" charset="0"/>
                <a:ea typeface="Times New Roman"/>
              </a:rPr>
              <a:t>Для данной категории детей при зачислении в общеобразовательное учреждение </a:t>
            </a:r>
            <a:r>
              <a:rPr kumimoji="0" lang="ru-RU" sz="3200" b="1" i="0" u="none" strike="noStrike" kern="0" cap="none" spc="-1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iberation Serif" pitchFamily="18" charset="0"/>
                <a:ea typeface="Times New Roman"/>
              </a:rPr>
              <a:t>регистрация на закрепленной за учреждением территории </a:t>
            </a:r>
            <a:r>
              <a:rPr kumimoji="0" lang="ru-RU" sz="3200" b="1" i="0" u="none" strike="noStrike" kern="0" cap="none" spc="-1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iberation Serif" pitchFamily="18" charset="0"/>
                <a:ea typeface="Times New Roman"/>
              </a:rPr>
              <a:t> </a:t>
            </a:r>
            <a:r>
              <a:rPr kumimoji="0" lang="ru-RU" sz="3200" b="1" i="0" u="none" strike="noStrike" kern="0" cap="none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eration Serif" pitchFamily="18" charset="0"/>
                <a:ea typeface="Times New Roman"/>
              </a:rPr>
              <a:t>учитывается</a:t>
            </a:r>
            <a:endParaRPr kumimoji="0" lang="ru-RU" sz="3200" b="0" i="0" u="none" strike="noStrike" kern="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erif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129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Прямоугольник 60"/>
          <p:cNvSpPr/>
          <p:nvPr/>
        </p:nvSpPr>
        <p:spPr>
          <a:xfrm>
            <a:off x="0" y="1"/>
            <a:ext cx="12191040" cy="112776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 dirty="0" smtClean="0">
                <a:solidFill>
                  <a:srgbClr val="FFFFFF"/>
                </a:solidFill>
                <a:latin typeface="Century Gothic"/>
              </a:rPr>
              <a:t>Право первоочередного приема</a:t>
            </a:r>
            <a:endParaRPr lang="ru-RU" sz="4000" b="1" strike="noStrike" spc="-1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69" name="TextBox 38"/>
          <p:cNvSpPr/>
          <p:nvPr/>
        </p:nvSpPr>
        <p:spPr>
          <a:xfrm>
            <a:off x="175320" y="308880"/>
            <a:ext cx="9717480" cy="39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2" name="CustomShape 2"/>
          <p:cNvSpPr/>
          <p:nvPr/>
        </p:nvSpPr>
        <p:spPr>
          <a:xfrm>
            <a:off x="0" y="1308600"/>
            <a:ext cx="11772900" cy="543276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90000" algn="just">
              <a:lnSpc>
                <a:spcPct val="107000"/>
              </a:lnSpc>
              <a:tabLst>
                <a:tab pos="0" algn="l"/>
              </a:tabLst>
            </a:pPr>
            <a:r>
              <a:rPr lang="ru-RU" sz="1400" b="0" strike="noStrike" spc="-1" dirty="0">
                <a:solidFill>
                  <a:srgbClr val="000000"/>
                </a:solidFill>
                <a:latin typeface="Calibri"/>
              </a:rPr>
              <a:t>         </a:t>
            </a:r>
            <a:endParaRPr lang="ru-RU" sz="1400" b="0" strike="noStrike" spc="-1" dirty="0">
              <a:latin typeface="Arial"/>
            </a:endParaRPr>
          </a:p>
          <a:p>
            <a:pPr>
              <a:lnSpc>
                <a:spcPct val="107000"/>
              </a:lnSpc>
              <a:tabLst>
                <a:tab pos="0" algn="l"/>
              </a:tabLst>
            </a:pPr>
            <a:endParaRPr lang="ru-RU" sz="2400" b="0" strike="noStrike" spc="-1" dirty="0">
              <a:latin typeface="Arial"/>
            </a:endParaRPr>
          </a:p>
          <a:p>
            <a:pPr marL="90000">
              <a:lnSpc>
                <a:spcPct val="100000"/>
              </a:lnSpc>
              <a:spcBef>
                <a:spcPts val="360"/>
              </a:spcBef>
              <a:tabLst>
                <a:tab pos="0" algn="l"/>
              </a:tabLst>
            </a:pPr>
            <a:endParaRPr lang="ru-RU" sz="2400" b="0" strike="noStrike" spc="-1" dirty="0">
              <a:latin typeface="Arial"/>
            </a:endParaRPr>
          </a:p>
        </p:txBody>
      </p:sp>
      <p:sp>
        <p:nvSpPr>
          <p:cNvPr id="5" name="CustomShape 2"/>
          <p:cNvSpPr/>
          <p:nvPr/>
        </p:nvSpPr>
        <p:spPr>
          <a:xfrm>
            <a:off x="0" y="1308600"/>
            <a:ext cx="12039600" cy="5549400"/>
          </a:xfrm>
          <a:prstGeom prst="rect">
            <a:avLst/>
          </a:prstGeom>
          <a:noFill/>
          <a:ln w="0">
            <a:noFill/>
          </a:ln>
          <a:effectLst/>
        </p:spPr>
        <p:txBody>
          <a:bodyPr lIns="90000" tIns="45000" rIns="90000" bIns="45000">
            <a:normAutofit fontScale="97000" lnSpcReduction="10000"/>
          </a:bodyPr>
          <a:lstStyle/>
          <a:p>
            <a:pPr marL="285840" marR="0" lvl="0" indent="-28512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Char char="•"/>
              <a:tabLst>
                <a:tab pos="0" algn="l"/>
              </a:tabLst>
              <a:defRPr/>
            </a:pPr>
            <a:r>
              <a:rPr kumimoji="0" lang="ru-RU" sz="2900" b="0" i="0" u="none" strike="noStrike" kern="0" cap="none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eration Serif" pitchFamily="18" charset="0"/>
              </a:rPr>
              <a:t>дети </a:t>
            </a:r>
            <a:r>
              <a:rPr kumimoji="0" lang="ru-RU" sz="2900" b="0" i="0" u="none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eration Serif" pitchFamily="18" charset="0"/>
              </a:rPr>
              <a:t>сотрудников органов уголовно-исполнительной системы, федеральной противопожарной службы Государственной противопожарной службы, таможенных органов Российской Федерации </a:t>
            </a:r>
            <a:r>
              <a:rPr kumimoji="0" lang="ru-RU" sz="2900" b="1" i="0" u="none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eration Serif" pitchFamily="18" charset="0"/>
              </a:rPr>
              <a:t>по месту </a:t>
            </a:r>
            <a:r>
              <a:rPr kumimoji="0" lang="ru-RU" sz="2900" b="1" i="0" u="none" strike="noStrike" kern="0" cap="none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eration Serif" pitchFamily="18" charset="0"/>
              </a:rPr>
              <a:t>жительства;</a:t>
            </a:r>
          </a:p>
          <a:p>
            <a:pPr marL="285840" lvl="0" indent="-285120"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/>
            </a:pPr>
            <a:r>
              <a:rPr lang="ru-RU" sz="2900" kern="0" spc="-1" dirty="0">
                <a:solidFill>
                  <a:prstClr val="black"/>
                </a:solidFill>
                <a:latin typeface="Liberation Serif" pitchFamily="18" charset="0"/>
              </a:rPr>
              <a:t>дети </a:t>
            </a:r>
            <a:r>
              <a:rPr lang="ru-RU" sz="2900" kern="0" spc="-1" dirty="0" smtClean="0">
                <a:solidFill>
                  <a:prstClr val="black"/>
                </a:solidFill>
                <a:latin typeface="Liberation Serif" pitchFamily="18" charset="0"/>
              </a:rPr>
              <a:t>военнослужащих по </a:t>
            </a:r>
            <a:r>
              <a:rPr lang="ru-RU" sz="2900" kern="0" spc="-1" dirty="0">
                <a:solidFill>
                  <a:prstClr val="black"/>
                </a:solidFill>
                <a:latin typeface="Liberation Serif" pitchFamily="18" charset="0"/>
              </a:rPr>
              <a:t>месту жительства их </a:t>
            </a:r>
            <a:r>
              <a:rPr lang="ru-RU" sz="2900" kern="0" spc="-1" dirty="0" smtClean="0">
                <a:solidFill>
                  <a:prstClr val="black"/>
                </a:solidFill>
                <a:latin typeface="Liberation Serif" pitchFamily="18" charset="0"/>
              </a:rPr>
              <a:t>семей;</a:t>
            </a:r>
            <a:endParaRPr lang="ru-RU" sz="2900" kern="0" spc="-1" dirty="0">
              <a:solidFill>
                <a:prstClr val="black"/>
              </a:solidFill>
              <a:latin typeface="Liberation Serif" pitchFamily="18" charset="0"/>
            </a:endParaRPr>
          </a:p>
          <a:p>
            <a:pPr marL="285840" marR="0" lvl="0" indent="-28512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Char char="•"/>
              <a:tabLst>
                <a:tab pos="0" algn="l"/>
              </a:tabLst>
              <a:defRPr/>
            </a:pPr>
            <a:r>
              <a:rPr kumimoji="0" lang="ru-RU" sz="2900" b="0" i="0" u="none" strike="noStrike" kern="0" cap="none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eration Serif" pitchFamily="18" charset="0"/>
                <a:ea typeface="Times New Roman"/>
              </a:rPr>
              <a:t>дети </a:t>
            </a:r>
            <a:r>
              <a:rPr kumimoji="0" lang="ru-RU" sz="2900" b="0" i="0" u="none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eration Serif" pitchFamily="18" charset="0"/>
                <a:ea typeface="Times New Roman"/>
              </a:rPr>
              <a:t>сотрудников органов внутренних дел, не являющихся сотрудниками </a:t>
            </a:r>
            <a:r>
              <a:rPr kumimoji="0" lang="ru-RU" sz="2900" b="0" i="0" u="none" strike="noStrike" kern="0" cap="none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eration Serif" pitchFamily="18" charset="0"/>
                <a:ea typeface="Times New Roman"/>
              </a:rPr>
              <a:t>полиции,</a:t>
            </a:r>
            <a:r>
              <a:rPr kumimoji="0" lang="ru-RU" sz="2900" b="0" i="0" u="none" strike="noStrike" kern="0" cap="none" spc="-1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eration Serif" pitchFamily="18" charset="0"/>
                <a:ea typeface="Times New Roman"/>
              </a:rPr>
              <a:t> </a:t>
            </a:r>
            <a:r>
              <a:rPr kumimoji="0" lang="ru-RU" sz="2900" b="1" i="0" u="none" strike="noStrike" kern="0" cap="none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eration Serif" pitchFamily="18" charset="0"/>
                <a:ea typeface="Times New Roman"/>
              </a:rPr>
              <a:t>по </a:t>
            </a:r>
            <a:r>
              <a:rPr kumimoji="0" lang="ru-RU" sz="2900" b="1" i="0" u="none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eration Serif" pitchFamily="18" charset="0"/>
                <a:ea typeface="Times New Roman"/>
              </a:rPr>
              <a:t>месту </a:t>
            </a:r>
            <a:r>
              <a:rPr kumimoji="0" lang="ru-RU" sz="2900" b="1" i="0" u="none" strike="noStrike" kern="0" cap="none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eration Serif" pitchFamily="18" charset="0"/>
                <a:ea typeface="Times New Roman"/>
              </a:rPr>
              <a:t>жительства;</a:t>
            </a:r>
          </a:p>
          <a:p>
            <a:pPr marL="285840" marR="0" lvl="0" indent="-2851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Char char="•"/>
              <a:tabLst>
                <a:tab pos="0" algn="l"/>
              </a:tabLst>
              <a:defRPr/>
            </a:pPr>
            <a:r>
              <a:rPr kumimoji="0" lang="ru-RU" sz="2900" b="0" i="0" u="none" strike="noStrike" kern="0" cap="none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eration Serif" pitchFamily="18" charset="0"/>
                <a:ea typeface="Times New Roman"/>
              </a:rPr>
              <a:t>дети </a:t>
            </a:r>
            <a:r>
              <a:rPr kumimoji="0" lang="ru-RU" sz="2900" b="0" i="0" u="none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eration Serif" pitchFamily="18" charset="0"/>
                <a:ea typeface="Times New Roman"/>
              </a:rPr>
              <a:t>сотрудников полиции </a:t>
            </a:r>
            <a:r>
              <a:rPr kumimoji="0" lang="ru-RU" sz="2900" b="1" i="0" u="none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eration Serif" pitchFamily="18" charset="0"/>
                <a:ea typeface="Times New Roman"/>
              </a:rPr>
              <a:t>по месту </a:t>
            </a:r>
            <a:r>
              <a:rPr kumimoji="0" lang="ru-RU" sz="2900" b="1" i="0" u="none" strike="noStrike" kern="0" cap="none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eration Serif" pitchFamily="18" charset="0"/>
                <a:ea typeface="Times New Roman"/>
              </a:rPr>
              <a:t>жительства; </a:t>
            </a:r>
          </a:p>
          <a:p>
            <a:pPr marL="285840" marR="0" lvl="0" indent="-28512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Char char="•"/>
              <a:tabLst>
                <a:tab pos="0" algn="l"/>
              </a:tabLst>
              <a:defRPr/>
            </a:pPr>
            <a:r>
              <a:rPr lang="ru-RU" sz="2900" kern="0" spc="-1" dirty="0">
                <a:solidFill>
                  <a:srgbClr val="000000"/>
                </a:solidFill>
                <a:latin typeface="Liberation Serif" pitchFamily="18" charset="0"/>
              </a:rPr>
              <a:t>д</a:t>
            </a:r>
            <a:r>
              <a:rPr kumimoji="0" lang="ru-RU" sz="2900" i="0" strike="noStrike" kern="0" cap="none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eration Serif" pitchFamily="18" charset="0"/>
              </a:rPr>
              <a:t>ети </a:t>
            </a:r>
            <a:r>
              <a:rPr kumimoji="0" lang="ru-RU" sz="2900" i="0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eration Serif" pitchFamily="18" charset="0"/>
              </a:rPr>
              <a:t>лиц, </a:t>
            </a:r>
            <a:r>
              <a:rPr kumimoji="0" lang="ru-RU" sz="2900" i="0" strike="noStrike" kern="0" cap="none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eration Serif" pitchFamily="18" charset="0"/>
              </a:rPr>
              <a:t>принимающих (принимавших ) участие в СВО, </a:t>
            </a:r>
            <a:r>
              <a:rPr kumimoji="0" lang="ru-RU" sz="2900" b="1" i="0" strike="noStrike" kern="0" cap="none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eration Serif" pitchFamily="18" charset="0"/>
              </a:rPr>
              <a:t>по месту</a:t>
            </a:r>
            <a:r>
              <a:rPr kumimoji="0" lang="ru-RU" sz="2900" b="1" i="0" strike="noStrike" kern="0" cap="none" spc="-1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eration Serif" pitchFamily="18" charset="0"/>
              </a:rPr>
              <a:t> </a:t>
            </a:r>
            <a:r>
              <a:rPr kumimoji="0" lang="ru-RU" sz="2900" b="1" i="0" strike="noStrike" kern="0" cap="none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eration Serif" pitchFamily="18" charset="0"/>
              </a:rPr>
              <a:t>жительства</a:t>
            </a:r>
            <a:endParaRPr kumimoji="0" lang="ru-RU" sz="2900" b="1" i="0" strike="noStrike" kern="0" cap="none" spc="-1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iberation Serif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ru-RU" sz="2900" b="0" i="0" strike="noStrike" kern="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erif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0" lang="ru-RU" sz="2900" b="0" i="0" u="none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eration Serif" pitchFamily="18" charset="0"/>
                <a:ea typeface="Times New Roman"/>
              </a:rPr>
              <a:t>       </a:t>
            </a:r>
            <a:r>
              <a:rPr kumimoji="0" lang="ru-RU" sz="2900" b="1" i="0" u="none" strike="noStrike" kern="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eration Serif" pitchFamily="18" charset="0"/>
                <a:ea typeface="Times New Roman"/>
              </a:rPr>
              <a:t>Для данной категории детей при зачислении в общеобразовательное учреждение </a:t>
            </a:r>
            <a:r>
              <a:rPr kumimoji="0" lang="ru-RU" sz="2900" b="1" i="0" u="none" strike="noStrike" kern="0" cap="none" spc="-1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iberation Serif" pitchFamily="18" charset="0"/>
                <a:ea typeface="Times New Roman"/>
              </a:rPr>
              <a:t>регистрация на закрепленной за учреждением территории </a:t>
            </a:r>
            <a:r>
              <a:rPr kumimoji="0" lang="ru-RU" sz="2900" b="1" i="0" u="none" strike="noStrike" kern="0" cap="none" spc="-1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iberation Serif" pitchFamily="18" charset="0"/>
                <a:ea typeface="Times New Roman"/>
              </a:rPr>
              <a:t> </a:t>
            </a:r>
            <a:r>
              <a:rPr kumimoji="0" lang="ru-RU" sz="2900" b="1" i="0" u="none" strike="noStrike" kern="0" cap="none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iberation Serif" pitchFamily="18" charset="0"/>
                <a:ea typeface="Times New Roman"/>
              </a:rPr>
              <a:t>учитывается</a:t>
            </a:r>
            <a:endParaRPr kumimoji="0" lang="ru-RU" sz="2900" b="0" i="0" u="none" strike="noStrike" kern="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erif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88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Прямоугольник 60"/>
          <p:cNvSpPr/>
          <p:nvPr/>
        </p:nvSpPr>
        <p:spPr>
          <a:xfrm>
            <a:off x="960" y="-1"/>
            <a:ext cx="12191040" cy="1308601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3200" b="1" strike="noStrike" spc="-1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69" name="TextBox 38"/>
          <p:cNvSpPr/>
          <p:nvPr/>
        </p:nvSpPr>
        <p:spPr>
          <a:xfrm>
            <a:off x="175320" y="308880"/>
            <a:ext cx="9717480" cy="39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2" name="CustomShape 2"/>
          <p:cNvSpPr/>
          <p:nvPr/>
        </p:nvSpPr>
        <p:spPr>
          <a:xfrm>
            <a:off x="0" y="1308600"/>
            <a:ext cx="11772900" cy="543276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90000" algn="just">
              <a:lnSpc>
                <a:spcPct val="107000"/>
              </a:lnSpc>
              <a:tabLst>
                <a:tab pos="0" algn="l"/>
              </a:tabLst>
            </a:pPr>
            <a:r>
              <a:rPr lang="ru-RU" sz="1400" b="0" strike="noStrike" spc="-1" dirty="0">
                <a:solidFill>
                  <a:srgbClr val="000000"/>
                </a:solidFill>
                <a:latin typeface="Calibri"/>
              </a:rPr>
              <a:t>         </a:t>
            </a:r>
            <a:endParaRPr lang="ru-RU" sz="1400" b="0" strike="noStrike" spc="-1" dirty="0">
              <a:latin typeface="Arial"/>
            </a:endParaRPr>
          </a:p>
          <a:p>
            <a:pPr>
              <a:lnSpc>
                <a:spcPct val="107000"/>
              </a:lnSpc>
              <a:tabLst>
                <a:tab pos="0" algn="l"/>
              </a:tabLst>
            </a:pPr>
            <a:endParaRPr lang="ru-RU" sz="2400" b="0" strike="noStrike" spc="-1" dirty="0">
              <a:latin typeface="Arial"/>
            </a:endParaRPr>
          </a:p>
          <a:p>
            <a:pPr marL="90000">
              <a:lnSpc>
                <a:spcPct val="100000"/>
              </a:lnSpc>
              <a:spcBef>
                <a:spcPts val="360"/>
              </a:spcBef>
              <a:tabLst>
                <a:tab pos="0" algn="l"/>
              </a:tabLst>
            </a:pPr>
            <a:endParaRPr lang="ru-RU" sz="2400" b="0" strike="noStrike" spc="-1" dirty="0">
              <a:latin typeface="Arial"/>
            </a:endParaRPr>
          </a:p>
        </p:txBody>
      </p:sp>
      <p:sp>
        <p:nvSpPr>
          <p:cNvPr id="5" name="CustomShape 2"/>
          <p:cNvSpPr/>
          <p:nvPr/>
        </p:nvSpPr>
        <p:spPr>
          <a:xfrm>
            <a:off x="1036320" y="4024983"/>
            <a:ext cx="9966960" cy="1004217"/>
          </a:xfrm>
          <a:prstGeom prst="rect">
            <a:avLst/>
          </a:prstGeom>
          <a:noFill/>
          <a:ln w="0">
            <a:noFill/>
          </a:ln>
          <a:effectLst/>
        </p:spPr>
        <p:txBody>
          <a:bodyPr lIns="90000" tIns="45000" rIns="90000" bIns="45000">
            <a:normAutofit fontScale="97000"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ru-RU" sz="2100" b="1" i="0" u="sng" strike="noStrike" kern="0" cap="none" spc="-1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iberation Serif" pitchFamily="18" charset="0"/>
            </a:endParaRPr>
          </a:p>
        </p:txBody>
      </p:sp>
      <p:sp>
        <p:nvSpPr>
          <p:cNvPr id="6" name="CustomShape 1"/>
          <p:cNvSpPr/>
          <p:nvPr/>
        </p:nvSpPr>
        <p:spPr>
          <a:xfrm>
            <a:off x="422190" y="125152"/>
            <a:ext cx="11346660" cy="1033088"/>
          </a:xfrm>
          <a:prstGeom prst="rect">
            <a:avLst/>
          </a:prstGeom>
          <a:gradFill rotWithShape="0">
            <a:gsLst>
              <a:gs pos="0">
                <a:srgbClr val="FEFEFE"/>
              </a:gs>
              <a:gs pos="100000">
                <a:srgbClr val="C7C7C7"/>
              </a:gs>
            </a:gsLst>
            <a:lin ang="5400000"/>
          </a:gradFill>
          <a:ln w="9360">
            <a:solidFill>
              <a:srgbClr val="AEAEA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 fontScale="98500"/>
          </a:bodyPr>
          <a:lstStyle/>
          <a:p>
            <a:pPr algn="ctr">
              <a:lnSpc>
                <a:spcPct val="100000"/>
              </a:lnSpc>
            </a:pPr>
            <a:r>
              <a:rPr lang="ru-RU" sz="2800" b="1" cap="all" spc="-1" dirty="0" smtClean="0">
                <a:solidFill>
                  <a:schemeClr val="accent1">
                    <a:lumMod val="75000"/>
                  </a:schemeClr>
                </a:solidFill>
                <a:latin typeface="Times New Roman"/>
              </a:rPr>
              <a:t>График работы приемной комиссии по приему заявлений на зачисление в первый класс</a:t>
            </a:r>
            <a:endParaRPr lang="ru-RU" sz="2800" b="1" strike="noStrike" spc="-1" dirty="0">
              <a:solidFill>
                <a:schemeClr val="accent1">
                  <a:lumMod val="75000"/>
                </a:schemeClr>
              </a:solidFill>
              <a:latin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98520" y="1454992"/>
            <a:ext cx="63855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/>
          </a:p>
          <a:p>
            <a:endParaRPr lang="ru-RU" sz="1600" b="1" dirty="0" smtClean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7613647"/>
              </p:ext>
            </p:extLst>
          </p:nvPr>
        </p:nvGraphicFramePr>
        <p:xfrm>
          <a:off x="376951" y="1831821"/>
          <a:ext cx="11395949" cy="19405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58796"/>
                <a:gridCol w="2663256"/>
                <a:gridCol w="1873897"/>
              </a:tblGrid>
              <a:tr h="444488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  <a:tab pos="762000" algn="l"/>
                        </a:tabLst>
                      </a:pPr>
                      <a:r>
                        <a:rPr lang="ru-RU" sz="2000" dirty="0">
                          <a:effectLst/>
                        </a:rPr>
                        <a:t>Дата приема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  <a:tab pos="762000" algn="l"/>
                        </a:tabLst>
                      </a:pPr>
                      <a:r>
                        <a:rPr lang="ru-RU" sz="2000">
                          <a:effectLst/>
                        </a:rPr>
                        <a:t>Время приема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  <a:tab pos="762000" algn="l"/>
                        </a:tabLst>
                      </a:pPr>
                      <a:r>
                        <a:rPr lang="ru-RU" sz="2000">
                          <a:effectLst/>
                        </a:rPr>
                        <a:t>№ кабинета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6520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62000" algn="l"/>
                        </a:tabLst>
                      </a:pPr>
                      <a:r>
                        <a:rPr lang="ru-RU" sz="2000" dirty="0">
                          <a:effectLst/>
                        </a:rPr>
                        <a:t>01.04.2026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  <a:tab pos="762000" algn="l"/>
                        </a:tabLst>
                      </a:pPr>
                      <a:r>
                        <a:rPr lang="ru-RU" sz="2000" b="1" dirty="0">
                          <a:effectLst/>
                        </a:rPr>
                        <a:t>8.00-12.00,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  <a:tab pos="762000" algn="l"/>
                        </a:tabLst>
                      </a:pPr>
                      <a:r>
                        <a:rPr lang="ru-RU" sz="2000" b="1" dirty="0">
                          <a:effectLst/>
                        </a:rPr>
                        <a:t>13.00-16.00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  <a:tab pos="762000" algn="l"/>
                        </a:tabLst>
                      </a:pPr>
                      <a:r>
                        <a:rPr lang="ru-RU" sz="2000" b="1" dirty="0" smtClean="0">
                          <a:effectLst/>
                        </a:rPr>
                        <a:t>1/4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260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62000" algn="l"/>
                        </a:tabLst>
                      </a:pPr>
                      <a:r>
                        <a:rPr lang="ru-RU" sz="2000" dirty="0">
                          <a:effectLst/>
                        </a:rPr>
                        <a:t>Каждый понедельник 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  <a:tab pos="762000" algn="l"/>
                        </a:tabLst>
                      </a:pPr>
                      <a:r>
                        <a:rPr lang="ru-RU" sz="2000" b="1" dirty="0" smtClean="0">
                          <a:effectLst/>
                        </a:rPr>
                        <a:t>17.00-18.00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  <a:tab pos="762000" algn="l"/>
                        </a:tabLst>
                      </a:pPr>
                      <a:r>
                        <a:rPr lang="ru-RU" sz="2000" b="1" dirty="0" smtClean="0">
                          <a:effectLst/>
                        </a:rPr>
                        <a:t>1/4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444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62000" algn="l"/>
                        </a:tabLst>
                      </a:pPr>
                      <a:r>
                        <a:rPr lang="ru-RU" sz="2000" dirty="0">
                          <a:effectLst/>
                        </a:rPr>
                        <a:t>Каждый четверг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  <a:tab pos="762000" algn="l"/>
                        </a:tabLst>
                      </a:pPr>
                      <a:r>
                        <a:rPr lang="ru-RU" sz="2000" b="1" dirty="0">
                          <a:effectLst/>
                        </a:rPr>
                        <a:t>08.30 – 11.00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  <a:tab pos="762000" algn="l"/>
                        </a:tabLst>
                      </a:pPr>
                      <a:r>
                        <a:rPr lang="ru-RU" sz="2000" b="1" dirty="0" smtClean="0">
                          <a:effectLst/>
                        </a:rPr>
                        <a:t>1/4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6439011"/>
              </p:ext>
            </p:extLst>
          </p:nvPr>
        </p:nvGraphicFramePr>
        <p:xfrm>
          <a:off x="356835" y="4738157"/>
          <a:ext cx="11479289" cy="12050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08955"/>
                <a:gridCol w="2682732"/>
                <a:gridCol w="1887602"/>
              </a:tblGrid>
              <a:tr h="344419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  <a:tab pos="762000" algn="l"/>
                        </a:tabLst>
                      </a:pPr>
                      <a:r>
                        <a:rPr lang="ru-RU" sz="2000" dirty="0">
                          <a:effectLst/>
                        </a:rPr>
                        <a:t>Дата приема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  <a:tab pos="762000" algn="l"/>
                        </a:tabLst>
                      </a:pPr>
                      <a:r>
                        <a:rPr lang="ru-RU" sz="2000">
                          <a:effectLst/>
                        </a:rPr>
                        <a:t>Время приема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  <a:tab pos="762000" algn="l"/>
                        </a:tabLst>
                      </a:pPr>
                      <a:r>
                        <a:rPr lang="ru-RU" sz="2000">
                          <a:effectLst/>
                        </a:rPr>
                        <a:t>№ кабинета</a:t>
                      </a:r>
                      <a:endParaRPr lang="ru-RU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461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62000" algn="l"/>
                        </a:tabLst>
                      </a:pPr>
                      <a:r>
                        <a:rPr lang="ru-RU" sz="2000" dirty="0">
                          <a:effectLst/>
                        </a:rPr>
                        <a:t>Каждый понедельник </a:t>
                      </a:r>
                      <a:endParaRPr lang="ru-RU" sz="2000" dirty="0" smtClean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  <a:tab pos="762000" algn="l"/>
                        </a:tabLst>
                      </a:pPr>
                      <a:r>
                        <a:rPr lang="ru-RU" sz="2000" b="1" dirty="0" smtClean="0">
                          <a:effectLst/>
                        </a:rPr>
                        <a:t>15.30 </a:t>
                      </a:r>
                      <a:r>
                        <a:rPr lang="ru-RU" sz="2000" b="1" dirty="0">
                          <a:effectLst/>
                        </a:rPr>
                        <a:t>- </a:t>
                      </a:r>
                      <a:r>
                        <a:rPr lang="ru-RU" sz="2000" b="1" dirty="0" smtClean="0">
                          <a:effectLst/>
                        </a:rPr>
                        <a:t>16.30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  <a:tab pos="762000" algn="l"/>
                        </a:tabLst>
                      </a:pPr>
                      <a:r>
                        <a:rPr lang="ru-RU" sz="2000" b="1" dirty="0" smtClean="0">
                          <a:effectLst/>
                        </a:rPr>
                        <a:t>4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040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62000" algn="l"/>
                        </a:tabLst>
                      </a:pPr>
                      <a:r>
                        <a:rPr lang="ru-RU" sz="2000" dirty="0">
                          <a:effectLst/>
                        </a:rPr>
                        <a:t>Каждый четверг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  <a:tab pos="762000" algn="l"/>
                        </a:tabLst>
                      </a:pPr>
                      <a:r>
                        <a:rPr lang="ru-RU" sz="2000" b="1" dirty="0">
                          <a:effectLst/>
                        </a:rPr>
                        <a:t>08.30 – 11.00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  <a:tab pos="762000" algn="l"/>
                        </a:tabLst>
                      </a:pPr>
                      <a:r>
                        <a:rPr lang="ru-RU" sz="2000" b="1" dirty="0" smtClean="0">
                          <a:effectLst/>
                        </a:rPr>
                        <a:t>4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8573766" y="3176686"/>
            <a:ext cx="68961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539750" algn="l"/>
                <a:tab pos="76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539750" algn="l"/>
                <a:tab pos="76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539750" algn="l"/>
                <a:tab pos="76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539750" algn="l"/>
                <a:tab pos="76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539750" algn="l"/>
                <a:tab pos="76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539750" algn="l"/>
                <a:tab pos="76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539750" algn="l"/>
                <a:tab pos="76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539750" algn="l"/>
                <a:tab pos="76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539750" algn="l"/>
                <a:tab pos="7620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  <a:tab pos="762000" algn="l"/>
              </a:tabLst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67000" y="1308601"/>
            <a:ext cx="722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на период с 01.04.2026 г. по 31.05.2026 г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1010" y="4070836"/>
            <a:ext cx="115975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/>
              <a:t>на период с 01.06.2026 по 30.06.2026 г.</a:t>
            </a:r>
          </a:p>
        </p:txBody>
      </p:sp>
    </p:spTree>
    <p:extLst>
      <p:ext uri="{BB962C8B-B14F-4D97-AF65-F5344CB8AC3E}">
        <p14:creationId xmlns:p14="http://schemas.microsoft.com/office/powerpoint/2010/main" val="3705913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Прямоугольник 60"/>
          <p:cNvSpPr/>
          <p:nvPr/>
        </p:nvSpPr>
        <p:spPr>
          <a:xfrm>
            <a:off x="0" y="1"/>
            <a:ext cx="12191040" cy="161712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 dirty="0" smtClean="0">
                <a:solidFill>
                  <a:srgbClr val="FFFFFF"/>
                </a:solidFill>
                <a:latin typeface="Century Gothic"/>
              </a:rPr>
              <a:t>СПОСОБЫ ПОДАЧИ ЗАЯВЛЕНИЯ</a:t>
            </a:r>
            <a:endParaRPr lang="ru-RU" sz="4000" b="1" strike="noStrike" spc="-1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69" name="TextBox 38"/>
          <p:cNvSpPr/>
          <p:nvPr/>
        </p:nvSpPr>
        <p:spPr>
          <a:xfrm>
            <a:off x="175320" y="308880"/>
            <a:ext cx="9717480" cy="39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2" name="CustomShape 2"/>
          <p:cNvSpPr/>
          <p:nvPr/>
        </p:nvSpPr>
        <p:spPr>
          <a:xfrm>
            <a:off x="0" y="1308600"/>
            <a:ext cx="11772900" cy="543276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90000" algn="just">
              <a:lnSpc>
                <a:spcPct val="107000"/>
              </a:lnSpc>
              <a:tabLst>
                <a:tab pos="0" algn="l"/>
              </a:tabLst>
            </a:pPr>
            <a:r>
              <a:rPr lang="ru-RU" sz="1400" b="0" strike="noStrike" spc="-1" dirty="0">
                <a:solidFill>
                  <a:srgbClr val="000000"/>
                </a:solidFill>
                <a:latin typeface="Calibri"/>
              </a:rPr>
              <a:t>         </a:t>
            </a:r>
            <a:endParaRPr lang="ru-RU" sz="1400" b="0" strike="noStrike" spc="-1" dirty="0">
              <a:latin typeface="Arial"/>
            </a:endParaRPr>
          </a:p>
          <a:p>
            <a:pPr>
              <a:lnSpc>
                <a:spcPct val="107000"/>
              </a:lnSpc>
              <a:tabLst>
                <a:tab pos="0" algn="l"/>
              </a:tabLst>
            </a:pPr>
            <a:endParaRPr lang="ru-RU" sz="2400" b="0" strike="noStrike" spc="-1" dirty="0">
              <a:latin typeface="Arial"/>
            </a:endParaRPr>
          </a:p>
          <a:p>
            <a:pPr marL="90000">
              <a:lnSpc>
                <a:spcPct val="100000"/>
              </a:lnSpc>
              <a:spcBef>
                <a:spcPts val="360"/>
              </a:spcBef>
              <a:tabLst>
                <a:tab pos="0" algn="l"/>
              </a:tabLst>
            </a:pPr>
            <a:endParaRPr lang="ru-RU" sz="2400" b="0" strike="noStrike" spc="-1" dirty="0">
              <a:latin typeface="Arial"/>
            </a:endParaRPr>
          </a:p>
        </p:txBody>
      </p:sp>
      <p:sp>
        <p:nvSpPr>
          <p:cNvPr id="5" name="CustomShape 2"/>
          <p:cNvSpPr/>
          <p:nvPr/>
        </p:nvSpPr>
        <p:spPr>
          <a:xfrm>
            <a:off x="0" y="1571624"/>
            <a:ext cx="12191040" cy="5286376"/>
          </a:xfrm>
          <a:prstGeom prst="rect">
            <a:avLst/>
          </a:prstGeom>
          <a:noFill/>
          <a:ln w="0">
            <a:noFill/>
          </a:ln>
          <a:effectLst/>
        </p:spPr>
        <p:txBody>
          <a:bodyPr lIns="90000" tIns="45000" rIns="90000" bIns="45000">
            <a:normAutofit fontScale="97000"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ru-RU" sz="2100" b="1" i="0" u="sng" strike="noStrike" kern="0" cap="none" spc="-1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iberation Serif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/>
          </p:nvPr>
        </p:nvSpPr>
        <p:spPr>
          <a:xfrm>
            <a:off x="5886450" y="2980327"/>
            <a:ext cx="5354400" cy="915112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kumimoji="0" lang="ru-RU" sz="3500" b="1" i="0" u="sng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Liberation Serif" pitchFamily="18" charset="0"/>
              </a:rPr>
              <a:t>Иностранные граждане и лица без гражданства</a:t>
            </a:r>
          </a:p>
          <a:p>
            <a:pPr marL="0" lvl="0" indent="0">
              <a:buNone/>
            </a:pPr>
            <a:endParaRPr kumimoji="0" lang="ru-RU" sz="3600" b="1" i="0" u="sng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Liberation Serif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/>
          </p:nvPr>
        </p:nvSpPr>
        <p:spPr>
          <a:xfrm>
            <a:off x="459780" y="3262810"/>
            <a:ext cx="5354400" cy="3166565"/>
          </a:xfrm>
        </p:spPr>
        <p:txBody>
          <a:bodyPr>
            <a:noAutofit/>
          </a:bodyPr>
          <a:lstStyle/>
          <a:p>
            <a:pPr marL="285750" indent="-285750">
              <a:buFontTx/>
              <a:buChar char="-"/>
            </a:pPr>
            <a:r>
              <a:rPr lang="ru-RU" sz="3200" b="1" dirty="0" smtClean="0">
                <a:latin typeface="Liberation Serif" pitchFamily="18" charset="0"/>
              </a:rPr>
              <a:t>в электронной форме посредством ЕПГУ</a:t>
            </a:r>
          </a:p>
          <a:p>
            <a:pPr marL="285750" indent="-285750">
              <a:buFontTx/>
              <a:buChar char="-"/>
            </a:pPr>
            <a:r>
              <a:rPr lang="ru-RU" sz="3200" b="1" dirty="0" smtClean="0">
                <a:latin typeface="Liberation Serif" pitchFamily="18" charset="0"/>
              </a:rPr>
              <a:t>через МФЦ</a:t>
            </a:r>
          </a:p>
          <a:p>
            <a:pPr marL="285750" indent="-285750">
              <a:buFontTx/>
              <a:buChar char="-"/>
            </a:pPr>
            <a:r>
              <a:rPr lang="ru-RU" sz="3200" b="1" dirty="0" smtClean="0">
                <a:latin typeface="Liberation Serif" pitchFamily="18" charset="0"/>
              </a:rPr>
              <a:t>через операторов почтовой связи</a:t>
            </a:r>
          </a:p>
          <a:p>
            <a:pPr marL="285750" indent="-285750">
              <a:buFontTx/>
              <a:buChar char="-"/>
            </a:pPr>
            <a:r>
              <a:rPr lang="ru-RU" sz="3200" b="1" dirty="0" smtClean="0">
                <a:latin typeface="Liberation Serif" pitchFamily="18" charset="0"/>
              </a:rPr>
              <a:t>лично в школу</a:t>
            </a:r>
            <a:endParaRPr lang="ru-RU" sz="3200" b="1" dirty="0">
              <a:latin typeface="Liberation Serif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/>
          </p:nvPr>
        </p:nvSpPr>
        <p:spPr>
          <a:xfrm>
            <a:off x="6095520" y="3685552"/>
            <a:ext cx="5354400" cy="3055816"/>
          </a:xfrm>
        </p:spPr>
        <p:txBody>
          <a:bodyPr/>
          <a:lstStyle/>
          <a:p>
            <a:pPr marL="285750" lvl="0" indent="-285750">
              <a:buFontTx/>
              <a:buChar char="-"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Liberation Serif" pitchFamily="18" charset="0"/>
              </a:rPr>
              <a:t>в электронной форме посредством ЕПГУ</a:t>
            </a:r>
          </a:p>
          <a:p>
            <a:pPr lvl="0"/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Liberation Serif" pitchFamily="18" charset="0"/>
            </a:endParaRPr>
          </a:p>
          <a:p>
            <a:pPr marL="285750" lvl="0" indent="-285750">
              <a:buFontTx/>
              <a:buChar char="-"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Liberation Serif" pitchFamily="18" charset="0"/>
              </a:rPr>
              <a:t>через операторов почтовой связи</a:t>
            </a:r>
          </a:p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body"/>
          </p:nvPr>
        </p:nvSpPr>
        <p:spPr>
          <a:xfrm>
            <a:off x="322620" y="2628744"/>
            <a:ext cx="5354400" cy="9151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u="sng" dirty="0" smtClean="0">
                <a:latin typeface="Liberation Serif" pitchFamily="18" charset="0"/>
              </a:rPr>
              <a:t>Граждане РФ</a:t>
            </a:r>
            <a:endParaRPr lang="ru-RU" sz="3200" b="1" u="sng" dirty="0">
              <a:latin typeface="Liberation Serif" pitchFamily="18" charset="0"/>
            </a:endParaRPr>
          </a:p>
        </p:txBody>
      </p:sp>
      <p:sp>
        <p:nvSpPr>
          <p:cNvPr id="10" name="Подзаголовок 2"/>
          <p:cNvSpPr>
            <a:spLocks noGrp="1"/>
          </p:cNvSpPr>
          <p:nvPr>
            <p:ph type="body"/>
          </p:nvPr>
        </p:nvSpPr>
        <p:spPr>
          <a:xfrm>
            <a:off x="175320" y="1617120"/>
            <a:ext cx="11597580" cy="91511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3600" b="1" dirty="0" smtClean="0">
                <a:latin typeface="Liberation Serif" pitchFamily="18" charset="0"/>
              </a:rPr>
              <a:t>Действие Порядка приема на обучение, утв. приказом </a:t>
            </a:r>
            <a:r>
              <a:rPr lang="ru-RU" sz="3600" b="1" dirty="0" err="1" smtClean="0">
                <a:latin typeface="Liberation Serif" pitchFamily="18" charset="0"/>
              </a:rPr>
              <a:t>Минпросвещения</a:t>
            </a:r>
            <a:r>
              <a:rPr lang="ru-RU" sz="3600" b="1" dirty="0" smtClean="0">
                <a:latin typeface="Liberation Serif" pitchFamily="18" charset="0"/>
              </a:rPr>
              <a:t> России от 02.09.2020 № 458, продлено до 01.03.2032</a:t>
            </a:r>
            <a:endParaRPr lang="ru-RU" sz="3600" b="1" dirty="0">
              <a:latin typeface="Liberation Serif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547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Прямоугольник 60"/>
          <p:cNvSpPr/>
          <p:nvPr/>
        </p:nvSpPr>
        <p:spPr>
          <a:xfrm>
            <a:off x="0" y="1"/>
            <a:ext cx="12191040" cy="97155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600" b="1" strike="noStrike" spc="-1" dirty="0" smtClean="0">
                <a:solidFill>
                  <a:srgbClr val="FFFFFF"/>
                </a:solidFill>
                <a:latin typeface="Century Gothic"/>
              </a:rPr>
              <a:t>ПЕРЕЧЕНЬ НЕОБХОДИМЫХ ДОКУМЕНТОВ </a:t>
            </a:r>
          </a:p>
          <a:p>
            <a:pPr algn="ctr">
              <a:lnSpc>
                <a:spcPct val="100000"/>
              </a:lnSpc>
            </a:pPr>
            <a:r>
              <a:rPr lang="ru-RU" sz="3600" b="1" spc="-1" dirty="0" smtClean="0">
                <a:solidFill>
                  <a:srgbClr val="FFFFFF"/>
                </a:solidFill>
                <a:latin typeface="Century Gothic"/>
              </a:rPr>
              <a:t>(для граждан РФ)</a:t>
            </a:r>
            <a:endParaRPr lang="ru-RU" sz="3600" b="1" strike="noStrike" spc="-1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69" name="TextBox 38"/>
          <p:cNvSpPr/>
          <p:nvPr/>
        </p:nvSpPr>
        <p:spPr>
          <a:xfrm>
            <a:off x="175320" y="308880"/>
            <a:ext cx="9717480" cy="39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2" name="CustomShape 2"/>
          <p:cNvSpPr/>
          <p:nvPr/>
        </p:nvSpPr>
        <p:spPr>
          <a:xfrm>
            <a:off x="0" y="1308600"/>
            <a:ext cx="11772900" cy="543276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90000" algn="just">
              <a:lnSpc>
                <a:spcPct val="107000"/>
              </a:lnSpc>
              <a:tabLst>
                <a:tab pos="0" algn="l"/>
              </a:tabLst>
            </a:pPr>
            <a:r>
              <a:rPr lang="ru-RU" sz="1400" b="0" strike="noStrike" spc="-1" dirty="0">
                <a:solidFill>
                  <a:srgbClr val="000000"/>
                </a:solidFill>
                <a:latin typeface="Calibri"/>
              </a:rPr>
              <a:t>         </a:t>
            </a:r>
            <a:endParaRPr lang="ru-RU" sz="1400" b="0" strike="noStrike" spc="-1" dirty="0">
              <a:latin typeface="Arial"/>
            </a:endParaRPr>
          </a:p>
          <a:p>
            <a:pPr>
              <a:lnSpc>
                <a:spcPct val="107000"/>
              </a:lnSpc>
              <a:tabLst>
                <a:tab pos="0" algn="l"/>
              </a:tabLst>
            </a:pPr>
            <a:endParaRPr lang="ru-RU" sz="2400" b="0" strike="noStrike" spc="-1" dirty="0">
              <a:latin typeface="Arial"/>
            </a:endParaRPr>
          </a:p>
          <a:p>
            <a:pPr marL="90000">
              <a:lnSpc>
                <a:spcPct val="100000"/>
              </a:lnSpc>
              <a:spcBef>
                <a:spcPts val="360"/>
              </a:spcBef>
              <a:tabLst>
                <a:tab pos="0" algn="l"/>
              </a:tabLst>
            </a:pPr>
            <a:endParaRPr lang="ru-RU" sz="2400" b="0" strike="noStrike" spc="-1" dirty="0">
              <a:latin typeface="Arial"/>
            </a:endParaRPr>
          </a:p>
        </p:txBody>
      </p:sp>
      <p:sp>
        <p:nvSpPr>
          <p:cNvPr id="5" name="CustomShape 2"/>
          <p:cNvSpPr/>
          <p:nvPr/>
        </p:nvSpPr>
        <p:spPr>
          <a:xfrm>
            <a:off x="0" y="1571624"/>
            <a:ext cx="12191040" cy="5286376"/>
          </a:xfrm>
          <a:prstGeom prst="rect">
            <a:avLst/>
          </a:prstGeom>
          <a:noFill/>
          <a:ln w="0">
            <a:noFill/>
          </a:ln>
          <a:effectLst/>
        </p:spPr>
        <p:txBody>
          <a:bodyPr lIns="90000" tIns="45000" rIns="90000" bIns="45000">
            <a:normAutofit fontScale="97000"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ru-RU" sz="2100" b="1" i="0" u="sng" strike="noStrike" kern="0" cap="none" spc="-1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iberation Serif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0" y="1280430"/>
            <a:ext cx="11406600" cy="5775624"/>
          </a:xfrm>
        </p:spPr>
        <p:txBody>
          <a:bodyPr/>
          <a:lstStyle/>
          <a:p>
            <a:pPr marL="285750" indent="-285750">
              <a:buFontTx/>
              <a:buChar char="-"/>
            </a:pPr>
            <a:r>
              <a:rPr lang="ru-RU" sz="3600" dirty="0" smtClean="0">
                <a:latin typeface="Liberation Serif" pitchFamily="18" charset="0"/>
              </a:rPr>
              <a:t>Копия </a:t>
            </a:r>
            <a:r>
              <a:rPr lang="ru-RU" sz="3600" dirty="0" smtClean="0">
                <a:latin typeface="Liberation Serif" pitchFamily="18" charset="0"/>
              </a:rPr>
              <a:t>свидетельства о рождении ребенка</a:t>
            </a:r>
          </a:p>
          <a:p>
            <a:pPr marL="285750" indent="-285750">
              <a:buFontTx/>
              <a:buChar char="-"/>
            </a:pPr>
            <a:r>
              <a:rPr lang="ru-RU" sz="3600" dirty="0" smtClean="0">
                <a:latin typeface="Liberation Serif" pitchFamily="18" charset="0"/>
              </a:rPr>
              <a:t>Копия документа, удостоверяющего личность</a:t>
            </a:r>
          </a:p>
          <a:p>
            <a:pPr marL="285750" indent="-285750">
              <a:buFontTx/>
              <a:buChar char="-"/>
            </a:pPr>
            <a:r>
              <a:rPr lang="ru-RU" sz="3600" dirty="0" smtClean="0">
                <a:latin typeface="Liberation Serif" pitchFamily="18" charset="0"/>
              </a:rPr>
              <a:t>Копия документа о регистрации по месту жительства</a:t>
            </a:r>
          </a:p>
          <a:p>
            <a:pPr marL="285750" indent="-285750">
              <a:buFontTx/>
              <a:buChar char="-"/>
            </a:pPr>
            <a:r>
              <a:rPr lang="ru-RU" sz="3600" dirty="0" smtClean="0">
                <a:latin typeface="Liberation Serif" pitchFamily="18" charset="0"/>
              </a:rPr>
              <a:t>Копия документа, подтверждающего установление опеки или попечительства (при необходимости)</a:t>
            </a:r>
          </a:p>
          <a:p>
            <a:pPr marL="285750" indent="-285750">
              <a:buFontTx/>
              <a:buChar char="-"/>
            </a:pPr>
            <a:r>
              <a:rPr lang="ru-RU" sz="3600" dirty="0" smtClean="0">
                <a:latin typeface="Liberation Serif" pitchFamily="18" charset="0"/>
              </a:rPr>
              <a:t>Копия свидетельства о рождении брата или сестры при преимущественном праве на зачисление</a:t>
            </a:r>
          </a:p>
          <a:p>
            <a:pPr marL="285750" indent="-285750">
              <a:buFontTx/>
              <a:buChar char="-"/>
            </a:pPr>
            <a:r>
              <a:rPr lang="ru-RU" sz="3600" dirty="0" smtClean="0">
                <a:latin typeface="Liberation Serif" pitchFamily="18" charset="0"/>
              </a:rPr>
              <a:t>Копия заключения ПМПК (при наличии)</a:t>
            </a:r>
          </a:p>
          <a:p>
            <a:pPr marL="285750" indent="-285750">
              <a:buFontTx/>
              <a:buChar char="-"/>
            </a:pPr>
            <a:r>
              <a:rPr lang="ru-RU" sz="3600" dirty="0" smtClean="0">
                <a:latin typeface="Liberation Serif" pitchFamily="18" charset="0"/>
              </a:rPr>
              <a:t>Копия документа, подтверждающего льготу</a:t>
            </a:r>
          </a:p>
          <a:p>
            <a:pPr marL="285750" indent="-285750">
              <a:buFontTx/>
              <a:buChar char="-"/>
            </a:pPr>
            <a:endParaRPr lang="ru-RU" sz="3600" dirty="0">
              <a:latin typeface="Liberation Serif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851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Прямоугольник 60"/>
          <p:cNvSpPr/>
          <p:nvPr/>
        </p:nvSpPr>
        <p:spPr>
          <a:xfrm>
            <a:off x="0" y="45495"/>
            <a:ext cx="12191040" cy="1571625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 dirty="0" smtClean="0">
                <a:solidFill>
                  <a:srgbClr val="FFFFFF"/>
                </a:solidFill>
                <a:latin typeface="Century Gothic"/>
              </a:rPr>
              <a:t>АЛГОРИТМ ДЕЙСТВИЙ</a:t>
            </a:r>
            <a:endParaRPr lang="ru-RU" sz="4000" b="1" strike="noStrike" spc="-1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69" name="TextBox 38"/>
          <p:cNvSpPr/>
          <p:nvPr/>
        </p:nvSpPr>
        <p:spPr>
          <a:xfrm>
            <a:off x="175320" y="308880"/>
            <a:ext cx="9717480" cy="39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12" name="CustomShape 2"/>
          <p:cNvSpPr/>
          <p:nvPr/>
        </p:nvSpPr>
        <p:spPr>
          <a:xfrm>
            <a:off x="0" y="1308600"/>
            <a:ext cx="11772900" cy="543276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90000" algn="just">
              <a:lnSpc>
                <a:spcPct val="107000"/>
              </a:lnSpc>
              <a:tabLst>
                <a:tab pos="0" algn="l"/>
              </a:tabLst>
            </a:pPr>
            <a:r>
              <a:rPr lang="ru-RU" sz="1400" b="0" strike="noStrike" spc="-1" dirty="0">
                <a:solidFill>
                  <a:srgbClr val="000000"/>
                </a:solidFill>
                <a:latin typeface="Calibri"/>
              </a:rPr>
              <a:t>         </a:t>
            </a:r>
            <a:endParaRPr lang="ru-RU" sz="1400" b="0" strike="noStrike" spc="-1" dirty="0">
              <a:latin typeface="Arial"/>
            </a:endParaRPr>
          </a:p>
          <a:p>
            <a:pPr>
              <a:lnSpc>
                <a:spcPct val="107000"/>
              </a:lnSpc>
              <a:tabLst>
                <a:tab pos="0" algn="l"/>
              </a:tabLst>
            </a:pPr>
            <a:endParaRPr lang="ru-RU" sz="2400" b="0" strike="noStrike" spc="-1" dirty="0">
              <a:latin typeface="Arial"/>
            </a:endParaRPr>
          </a:p>
          <a:p>
            <a:pPr marL="90000">
              <a:lnSpc>
                <a:spcPct val="100000"/>
              </a:lnSpc>
              <a:spcBef>
                <a:spcPts val="360"/>
              </a:spcBef>
              <a:tabLst>
                <a:tab pos="0" algn="l"/>
              </a:tabLst>
            </a:pPr>
            <a:endParaRPr lang="ru-RU" sz="2400" b="0" strike="noStrike" spc="-1" dirty="0">
              <a:latin typeface="Arial"/>
            </a:endParaRPr>
          </a:p>
        </p:txBody>
      </p:sp>
      <p:sp>
        <p:nvSpPr>
          <p:cNvPr id="5" name="CustomShape 2"/>
          <p:cNvSpPr/>
          <p:nvPr/>
        </p:nvSpPr>
        <p:spPr>
          <a:xfrm>
            <a:off x="0" y="1571624"/>
            <a:ext cx="12191040" cy="5286376"/>
          </a:xfrm>
          <a:prstGeom prst="rect">
            <a:avLst/>
          </a:prstGeom>
          <a:noFill/>
          <a:ln w="0">
            <a:noFill/>
          </a:ln>
          <a:effectLst/>
        </p:spPr>
        <p:txBody>
          <a:bodyPr lIns="90000" tIns="45000" rIns="90000" bIns="45000">
            <a:normAutofit fontScale="97000"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ru-RU" sz="2100" b="1" i="0" u="sng" strike="noStrike" kern="0" cap="none" spc="-1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iberation Serif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/>
          </p:nvPr>
        </p:nvSpPr>
        <p:spPr>
          <a:xfrm>
            <a:off x="175320" y="3032760"/>
            <a:ext cx="10191048" cy="3585072"/>
          </a:xfrm>
        </p:spPr>
        <p:txBody>
          <a:bodyPr>
            <a:noAutofit/>
          </a:bodyPr>
          <a:lstStyle/>
          <a:p>
            <a:pPr marL="285750" indent="-285750">
              <a:buFontTx/>
              <a:buChar char="-"/>
            </a:pPr>
            <a:r>
              <a:rPr lang="ru-RU" sz="3200" b="1" dirty="0" smtClean="0">
                <a:latin typeface="Liberation Serif" pitchFamily="18" charset="0"/>
              </a:rPr>
              <a:t>Проверка комплектности документов (1 рабочий день)</a:t>
            </a:r>
          </a:p>
          <a:p>
            <a:pPr marL="285750" indent="-285750">
              <a:buFontTx/>
              <a:buChar char="-"/>
            </a:pPr>
            <a:r>
              <a:rPr lang="ru-RU" sz="3200" b="1" dirty="0" smtClean="0">
                <a:latin typeface="Liberation Serif" pitchFamily="18" charset="0"/>
              </a:rPr>
              <a:t>Приглашение в школу (при необходимости)</a:t>
            </a:r>
          </a:p>
          <a:p>
            <a:pPr marL="285750" indent="-285750">
              <a:buFontTx/>
              <a:buChar char="-"/>
            </a:pPr>
            <a:r>
              <a:rPr lang="ru-RU" sz="3200" b="1" dirty="0" smtClean="0">
                <a:latin typeface="Liberation Serif" pitchFamily="18" charset="0"/>
              </a:rPr>
              <a:t>Выдача (направление) уведомления о приеме (отказе) документов (приложения №№ 1,2 к АР)</a:t>
            </a:r>
          </a:p>
          <a:p>
            <a:pPr marL="285750" indent="-285750">
              <a:buFontTx/>
              <a:buChar char="-"/>
            </a:pPr>
            <a:r>
              <a:rPr lang="ru-RU" sz="3200" b="1" dirty="0" smtClean="0">
                <a:latin typeface="Liberation Serif" pitchFamily="18" charset="0"/>
              </a:rPr>
              <a:t>Зачисление в школу или отказ в зачислении </a:t>
            </a:r>
            <a:br>
              <a:rPr lang="ru-RU" sz="3200" b="1" dirty="0" smtClean="0">
                <a:latin typeface="Liberation Serif" pitchFamily="18" charset="0"/>
              </a:rPr>
            </a:br>
            <a:r>
              <a:rPr lang="ru-RU" sz="3200" b="1" dirty="0" smtClean="0">
                <a:latin typeface="Liberation Serif" pitchFamily="18" charset="0"/>
              </a:rPr>
              <a:t>(3 рабочих дня, с 1 по 3 июля; приложения №№ 3, 4 к АР)</a:t>
            </a:r>
          </a:p>
          <a:p>
            <a:pPr marL="285750" indent="-285750">
              <a:buFontTx/>
              <a:buChar char="-"/>
            </a:pPr>
            <a:endParaRPr lang="ru-RU" sz="3200" b="1" dirty="0">
              <a:latin typeface="Liberation Serif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body"/>
          </p:nvPr>
        </p:nvSpPr>
        <p:spPr>
          <a:xfrm>
            <a:off x="532050" y="1664744"/>
            <a:ext cx="5354400" cy="9151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u="sng" dirty="0" smtClean="0">
                <a:latin typeface="Liberation Serif" pitchFamily="18" charset="0"/>
              </a:rPr>
              <a:t>Граждане РФ</a:t>
            </a:r>
          </a:p>
          <a:p>
            <a:pPr marL="0" indent="0">
              <a:buNone/>
            </a:pPr>
            <a:endParaRPr lang="ru-RU" sz="3600" b="1" u="sng" dirty="0">
              <a:latin typeface="Liberation Serif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1273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Прямоугольник 60"/>
          <p:cNvSpPr/>
          <p:nvPr/>
        </p:nvSpPr>
        <p:spPr>
          <a:xfrm>
            <a:off x="960" y="-259080"/>
            <a:ext cx="12191040" cy="1453469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lvl="0" algn="ctr"/>
            <a:endParaRPr lang="ru-RU" sz="3600" b="1" spc="-1" dirty="0" smtClean="0">
              <a:solidFill>
                <a:srgbClr val="FFFFFF"/>
              </a:solidFill>
              <a:latin typeface="Century Gothic"/>
            </a:endParaRPr>
          </a:p>
          <a:p>
            <a:pPr lvl="0" algn="ctr"/>
            <a:r>
              <a:rPr lang="ru-RU" sz="3600" b="1" spc="-1" dirty="0" smtClean="0">
                <a:solidFill>
                  <a:srgbClr val="FFFFFF"/>
                </a:solidFill>
                <a:latin typeface="Century Gothic"/>
              </a:rPr>
              <a:t>ПЕРЕЧЕНЬ </a:t>
            </a:r>
            <a:r>
              <a:rPr lang="ru-RU" sz="3600" b="1" spc="-1" dirty="0">
                <a:solidFill>
                  <a:srgbClr val="FFFFFF"/>
                </a:solidFill>
                <a:latin typeface="Century Gothic"/>
              </a:rPr>
              <a:t>НЕОБХОДИМЫХ ДОКУМЕНТОВ </a:t>
            </a:r>
          </a:p>
          <a:p>
            <a:pPr lvl="0" algn="ctr"/>
            <a:r>
              <a:rPr lang="ru-RU" sz="3600" b="1" spc="-1" dirty="0">
                <a:solidFill>
                  <a:srgbClr val="FFFFFF"/>
                </a:solidFill>
                <a:latin typeface="Century Gothic"/>
              </a:rPr>
              <a:t>(для </a:t>
            </a:r>
            <a:r>
              <a:rPr lang="ru-RU" sz="3600" b="1" spc="-1" dirty="0" smtClean="0">
                <a:solidFill>
                  <a:srgbClr val="FFFFFF"/>
                </a:solidFill>
                <a:latin typeface="Century Gothic"/>
              </a:rPr>
              <a:t>иностранных граждан)</a:t>
            </a:r>
            <a:endParaRPr lang="ru-RU" sz="3600" b="1" spc="-1" dirty="0">
              <a:solidFill>
                <a:srgbClr val="FFFFFF"/>
              </a:solidFill>
              <a:latin typeface="Century Gothic"/>
            </a:endParaRPr>
          </a:p>
          <a:p>
            <a:pPr algn="ctr">
              <a:lnSpc>
                <a:spcPct val="100000"/>
              </a:lnSpc>
            </a:pPr>
            <a:endParaRPr lang="ru-RU" sz="1800" b="1" strike="noStrike" spc="-1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69" name="TextBox 38"/>
          <p:cNvSpPr/>
          <p:nvPr/>
        </p:nvSpPr>
        <p:spPr>
          <a:xfrm>
            <a:off x="175320" y="308880"/>
            <a:ext cx="9717480" cy="39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XO Orie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320" y="1194389"/>
            <a:ext cx="1219104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3080" lvl="0" indent="-343080">
              <a:buClr>
                <a:srgbClr val="000000"/>
              </a:buClr>
              <a:buFont typeface="Symbol"/>
              <a:buChar char=""/>
              <a:tabLst>
                <a:tab pos="0" algn="l"/>
              </a:tabLst>
            </a:pPr>
            <a:r>
              <a:rPr lang="ru-RU" sz="2800" spc="-1" dirty="0">
                <a:solidFill>
                  <a:srgbClr val="000000"/>
                </a:solidFill>
                <a:latin typeface="Century Gothic"/>
                <a:ea typeface="Times New Roman"/>
              </a:rPr>
              <a:t>к</a:t>
            </a:r>
            <a:r>
              <a:rPr lang="ru-RU" sz="2800" spc="-1" dirty="0" smtClean="0">
                <a:solidFill>
                  <a:srgbClr val="000000"/>
                </a:solidFill>
                <a:latin typeface="Century Gothic"/>
                <a:ea typeface="Times New Roman"/>
              </a:rPr>
              <a:t>опия документа, удостоверяющего личность заявителя;</a:t>
            </a:r>
          </a:p>
          <a:p>
            <a:pPr marL="343080" lvl="0" indent="-343080">
              <a:buClr>
                <a:srgbClr val="000000"/>
              </a:buClr>
              <a:buFont typeface="Symbol"/>
              <a:buChar char=""/>
              <a:tabLst>
                <a:tab pos="0" algn="l"/>
              </a:tabLst>
            </a:pPr>
            <a:r>
              <a:rPr lang="ru-RU" sz="2800" spc="-1" dirty="0" smtClean="0">
                <a:solidFill>
                  <a:srgbClr val="000000"/>
                </a:solidFill>
                <a:latin typeface="Century Gothic"/>
                <a:ea typeface="Times New Roman"/>
              </a:rPr>
              <a:t>копия документа, подтверждающего </a:t>
            </a:r>
            <a:r>
              <a:rPr lang="ru-RU" sz="2800" spc="-1" dirty="0">
                <a:solidFill>
                  <a:srgbClr val="000000"/>
                </a:solidFill>
                <a:latin typeface="Century Gothic"/>
                <a:ea typeface="Times New Roman"/>
              </a:rPr>
              <a:t>родство заявителя;</a:t>
            </a:r>
            <a:endParaRPr lang="ru-RU" sz="2800" spc="-1" dirty="0">
              <a:solidFill>
                <a:srgbClr val="000000"/>
              </a:solidFill>
              <a:latin typeface="XO Oriel"/>
            </a:endParaRPr>
          </a:p>
          <a:p>
            <a:pPr marL="343080" lvl="0" indent="-343080">
              <a:buClr>
                <a:srgbClr val="000000"/>
              </a:buClr>
              <a:buFont typeface="Symbol"/>
              <a:buChar char=""/>
              <a:tabLst>
                <a:tab pos="0" algn="l"/>
              </a:tabLst>
            </a:pPr>
            <a:r>
              <a:rPr lang="ru-RU" sz="2800" spc="-1" dirty="0" smtClean="0">
                <a:solidFill>
                  <a:srgbClr val="000000"/>
                </a:solidFill>
                <a:latin typeface="Century Gothic"/>
                <a:ea typeface="Times New Roman"/>
              </a:rPr>
              <a:t>копия документа, подтверждающего </a:t>
            </a:r>
            <a:r>
              <a:rPr lang="ru-RU" sz="2800" spc="-1" dirty="0">
                <a:solidFill>
                  <a:srgbClr val="000000"/>
                </a:solidFill>
                <a:latin typeface="Century Gothic"/>
                <a:ea typeface="Times New Roman"/>
              </a:rPr>
              <a:t>законность нахождения ребенка и его законного (законных) представителя (представителей) на территории Российской Федерации </a:t>
            </a:r>
          </a:p>
          <a:p>
            <a:pPr marL="343080" indent="-343080">
              <a:buClr>
                <a:srgbClr val="000000"/>
              </a:buClr>
              <a:buFont typeface="Symbol"/>
              <a:buChar char=""/>
              <a:tabLst>
                <a:tab pos="0" algn="l"/>
              </a:tabLst>
            </a:pPr>
            <a:r>
              <a:rPr lang="ru-RU" sz="2800" spc="-1" dirty="0" smtClean="0">
                <a:solidFill>
                  <a:srgbClr val="000000"/>
                </a:solidFill>
                <a:latin typeface="Century Gothic"/>
                <a:ea typeface="Times New Roman"/>
              </a:rPr>
              <a:t>копия документа, удостоверяющего </a:t>
            </a:r>
            <a:r>
              <a:rPr lang="ru-RU" sz="2800" spc="-1" dirty="0">
                <a:solidFill>
                  <a:srgbClr val="000000"/>
                </a:solidFill>
                <a:latin typeface="Century Gothic"/>
                <a:ea typeface="Times New Roman"/>
              </a:rPr>
              <a:t>личность   ребенка;</a:t>
            </a:r>
            <a:endParaRPr lang="ru-RU" sz="2800" spc="-1" dirty="0">
              <a:solidFill>
                <a:srgbClr val="000000"/>
              </a:solidFill>
              <a:latin typeface="XO Oriel"/>
            </a:endParaRPr>
          </a:p>
          <a:p>
            <a:pPr marL="343080" lvl="0" indent="-343080">
              <a:buClr>
                <a:srgbClr val="000000"/>
              </a:buClr>
              <a:buFont typeface="Symbol"/>
              <a:buChar char=""/>
              <a:tabLst>
                <a:tab pos="0" algn="l"/>
              </a:tabLst>
            </a:pPr>
            <a:r>
              <a:rPr lang="ru-RU" sz="2800" spc="-1" dirty="0" smtClean="0">
                <a:solidFill>
                  <a:srgbClr val="000000"/>
                </a:solidFill>
                <a:latin typeface="Century Gothic"/>
                <a:ea typeface="Times New Roman"/>
              </a:rPr>
              <a:t>копия документа, подтверждающего </a:t>
            </a:r>
            <a:r>
              <a:rPr lang="ru-RU" sz="2800" spc="-1" dirty="0">
                <a:solidFill>
                  <a:srgbClr val="000000"/>
                </a:solidFill>
                <a:latin typeface="Century Gothic"/>
                <a:ea typeface="Times New Roman"/>
              </a:rPr>
              <a:t>прохождение государственной дактилоскопической регистрации ребенка;</a:t>
            </a:r>
            <a:endParaRPr lang="ru-RU" sz="2800" spc="-1" dirty="0">
              <a:solidFill>
                <a:srgbClr val="000000"/>
              </a:solidFill>
              <a:latin typeface="XO Oriel"/>
            </a:endParaRPr>
          </a:p>
          <a:p>
            <a:pPr marL="343080" indent="-343080">
              <a:buClr>
                <a:srgbClr val="000000"/>
              </a:buClr>
              <a:buFont typeface="Symbol"/>
              <a:buChar char=""/>
              <a:tabLst>
                <a:tab pos="0" algn="l"/>
              </a:tabLst>
            </a:pPr>
            <a:r>
              <a:rPr lang="ru-RU" sz="2800" spc="-1" dirty="0" smtClean="0">
                <a:solidFill>
                  <a:srgbClr val="000000"/>
                </a:solidFill>
                <a:latin typeface="Century Gothic"/>
                <a:ea typeface="Times New Roman"/>
              </a:rPr>
              <a:t>копия медицинского заключения </a:t>
            </a:r>
            <a:r>
              <a:rPr lang="ru-RU" sz="2800" spc="-1" dirty="0">
                <a:solidFill>
                  <a:srgbClr val="000000"/>
                </a:solidFill>
                <a:latin typeface="Century Gothic"/>
                <a:ea typeface="Times New Roman"/>
              </a:rPr>
              <a:t>об отсутствии у ребенка инфекционных заболеваний, представляющих опасность для окружающих; </a:t>
            </a:r>
            <a:endParaRPr lang="ru-RU" sz="2800" spc="-1" dirty="0">
              <a:solidFill>
                <a:srgbClr val="000000"/>
              </a:solidFill>
              <a:latin typeface="XO Oriel"/>
            </a:endParaRPr>
          </a:p>
          <a:p>
            <a:pPr lvl="0" algn="ctr">
              <a:tabLst>
                <a:tab pos="0" algn="l"/>
              </a:tabLst>
            </a:pPr>
            <a:r>
              <a:rPr lang="ru-RU" sz="2800" b="1" i="1" spc="-1" dirty="0" smtClean="0">
                <a:solidFill>
                  <a:srgbClr val="FF0000"/>
                </a:solidFill>
                <a:latin typeface="Liberation Serif" pitchFamily="18" charset="0"/>
                <a:ea typeface="Times New Roman"/>
              </a:rPr>
              <a:t>Все </a:t>
            </a:r>
            <a:r>
              <a:rPr lang="ru-RU" sz="2800" b="1" i="1" spc="-1" dirty="0">
                <a:solidFill>
                  <a:srgbClr val="FF0000"/>
                </a:solidFill>
                <a:latin typeface="Liberation Serif" pitchFamily="18" charset="0"/>
                <a:ea typeface="Times New Roman"/>
              </a:rPr>
              <a:t>документы представляются на русском языке или вместе с заверенным в установленном порядке</a:t>
            </a:r>
            <a:r>
              <a:rPr lang="ru-RU" sz="2800" b="1" i="1" spc="-1" baseline="30000" dirty="0">
                <a:solidFill>
                  <a:srgbClr val="FF0000"/>
                </a:solidFill>
                <a:latin typeface="Liberation Serif" pitchFamily="18" charset="0"/>
                <a:ea typeface="Times New Roman"/>
              </a:rPr>
              <a:t> </a:t>
            </a:r>
            <a:r>
              <a:rPr lang="ru-RU" sz="2800" b="1" i="1" spc="-1" dirty="0">
                <a:solidFill>
                  <a:srgbClr val="FF0000"/>
                </a:solidFill>
                <a:latin typeface="Liberation Serif" pitchFamily="18" charset="0"/>
                <a:ea typeface="Times New Roman"/>
              </a:rPr>
              <a:t> переводом на русский </a:t>
            </a:r>
            <a:r>
              <a:rPr lang="ru-RU" sz="2800" b="1" i="1" spc="-1" dirty="0" smtClean="0">
                <a:solidFill>
                  <a:srgbClr val="FF0000"/>
                </a:solidFill>
                <a:latin typeface="Liberation Serif" pitchFamily="18" charset="0"/>
                <a:ea typeface="Times New Roman"/>
              </a:rPr>
              <a:t>язык</a:t>
            </a:r>
            <a:endParaRPr lang="ru-RU" sz="2800" spc="-1" dirty="0">
              <a:solidFill>
                <a:srgbClr val="000000"/>
              </a:solidFill>
              <a:latin typeface="Liberation Serif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025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811</TotalTime>
  <Words>732</Words>
  <Application>Microsoft Office PowerPoint</Application>
  <PresentationFormat>Произвольный</PresentationFormat>
  <Paragraphs>118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Тема Office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Пользоватль</cp:lastModifiedBy>
  <cp:revision>126</cp:revision>
  <cp:lastPrinted>2026-03-26T04:45:52Z</cp:lastPrinted>
  <dcterms:created xsi:type="dcterms:W3CDTF">2025-03-17T06:45:18Z</dcterms:created>
  <dcterms:modified xsi:type="dcterms:W3CDTF">2026-03-26T08:40:47Z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2025-01-14T00:00:00Z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2025-03-17T00:00:00Z</vt:filetime>
  </property>
  <property fmtid="{D5CDD505-2E9C-101B-9397-08002B2CF9AE}" pid="5" name="Notes">
    <vt:i4>1</vt:i4>
  </property>
  <property fmtid="{D5CDD505-2E9C-101B-9397-08002B2CF9AE}" pid="6" name="PresentationFormat">
    <vt:lpwstr>Произвольный</vt:lpwstr>
  </property>
  <property fmtid="{D5CDD505-2E9C-101B-9397-08002B2CF9AE}" pid="7" name="Producer">
    <vt:lpwstr>Microsoft® PowerPoint® 2010</vt:lpwstr>
  </property>
  <property fmtid="{D5CDD505-2E9C-101B-9397-08002B2CF9AE}" pid="8" name="Slides">
    <vt:i4>7</vt:i4>
  </property>
</Properties>
</file>