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8"/>
  </p:notesMasterIdLst>
  <p:sldIdLst>
    <p:sldId id="256" r:id="rId3"/>
    <p:sldId id="257" r:id="rId4"/>
    <p:sldId id="279" r:id="rId5"/>
    <p:sldId id="258" r:id="rId6"/>
    <p:sldId id="265" r:id="rId7"/>
    <p:sldId id="266" r:id="rId8"/>
    <p:sldId id="276" r:id="rId9"/>
    <p:sldId id="277" r:id="rId10"/>
    <p:sldId id="278" r:id="rId11"/>
    <p:sldId id="267" r:id="rId12"/>
    <p:sldId id="268" r:id="rId13"/>
    <p:sldId id="273" r:id="rId14"/>
    <p:sldId id="272" r:id="rId15"/>
    <p:sldId id="274" r:id="rId16"/>
    <p:sldId id="275" r:id="rId1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D62F9-8233-46DC-ABB6-69FE437F3D0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EE3E30-B35D-448B-B082-3A8E89E16D9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личное заявление,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свидетельства о рождении ребенка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B95B7E8-024C-4129-9412-10F216FD2C54}" type="parTrans" cxnId="{F775FC0E-7F8D-4931-9CC2-D31A3FD3FB6D}">
      <dgm:prSet/>
      <dgm:spPr/>
      <dgm:t>
        <a:bodyPr/>
        <a:lstStyle/>
        <a:p>
          <a:endParaRPr lang="ru-RU"/>
        </a:p>
      </dgm:t>
    </dgm:pt>
    <dgm:pt modelId="{818896E3-3A83-4C6C-ACEC-F944743A9237}" type="sibTrans" cxnId="{F775FC0E-7F8D-4931-9CC2-D31A3FD3FB6D}">
      <dgm:prSet/>
      <dgm:spPr/>
      <dgm:t>
        <a:bodyPr/>
        <a:lstStyle/>
        <a:p>
          <a:endParaRPr lang="ru-RU"/>
        </a:p>
      </dgm:t>
    </dgm:pt>
    <dgm:pt modelId="{FB58DD7B-DFF9-4427-B8C6-B7E5C9E4906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документа, удостоверяющего личность родителя,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документа, подтверждающего установление опеки или попечительства (при необходимости)</a:t>
          </a:r>
          <a:endParaRPr lang="ru-RU" sz="2000" b="1" dirty="0"/>
        </a:p>
      </dgm:t>
    </dgm:pt>
    <dgm:pt modelId="{1AF72265-52A7-4D41-BE42-A42C44EE0D05}" type="parTrans" cxnId="{CDC1C27F-A7E2-4208-857D-FD67551796A1}">
      <dgm:prSet/>
      <dgm:spPr/>
      <dgm:t>
        <a:bodyPr/>
        <a:lstStyle/>
        <a:p>
          <a:endParaRPr lang="ru-RU"/>
        </a:p>
      </dgm:t>
    </dgm:pt>
    <dgm:pt modelId="{FEBD537A-B7D9-4A9C-84A8-8FD152F59A72}" type="sibTrans" cxnId="{CDC1C27F-A7E2-4208-857D-FD67551796A1}">
      <dgm:prSet/>
      <dgm:spPr/>
      <dgm:t>
        <a:bodyPr/>
        <a:lstStyle/>
        <a:p>
          <a:endParaRPr lang="ru-RU"/>
        </a:p>
      </dgm:t>
    </dgm:pt>
    <dgm:pt modelId="{FB7B0AA6-ED7F-4CA3-8956-20D4FDD0807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свидетельства о рождении брата или сестры при преимущественном праве на зачисление;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заключения ПМПК (при наличии) </a:t>
          </a:r>
        </a:p>
        <a:p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A68C1F-79C8-4F5D-B402-9E7A8105359F}" type="parTrans" cxnId="{11662088-BF9F-4C44-B103-CE43833C4782}">
      <dgm:prSet/>
      <dgm:spPr/>
      <dgm:t>
        <a:bodyPr/>
        <a:lstStyle/>
        <a:p>
          <a:endParaRPr lang="ru-RU"/>
        </a:p>
      </dgm:t>
    </dgm:pt>
    <dgm:pt modelId="{AF6A3BD2-5571-4B36-9B81-884555398226}" type="sibTrans" cxnId="{11662088-BF9F-4C44-B103-CE43833C4782}">
      <dgm:prSet/>
      <dgm:spPr/>
      <dgm:t>
        <a:bodyPr/>
        <a:lstStyle/>
        <a:p>
          <a:endParaRPr lang="ru-RU"/>
        </a:p>
      </dgm:t>
    </dgm:pt>
    <dgm:pt modelId="{639088F0-7FA5-49E1-9CAF-BEF2A5872A75}" type="pres">
      <dgm:prSet presAssocID="{C21D62F9-8233-46DC-ABB6-69FE437F3D0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F15BD1D-2FEF-4DAD-912A-1A033EB33E20}" type="pres">
      <dgm:prSet presAssocID="{C21D62F9-8233-46DC-ABB6-69FE437F3D05}" presName="Name1" presStyleCnt="0"/>
      <dgm:spPr/>
    </dgm:pt>
    <dgm:pt modelId="{F77B4023-F737-4A7E-B24F-60BB1220F5A5}" type="pres">
      <dgm:prSet presAssocID="{C21D62F9-8233-46DC-ABB6-69FE437F3D05}" presName="cycle" presStyleCnt="0"/>
      <dgm:spPr/>
    </dgm:pt>
    <dgm:pt modelId="{295DD615-9FB6-4844-AA7A-D93C4F7E90D2}" type="pres">
      <dgm:prSet presAssocID="{C21D62F9-8233-46DC-ABB6-69FE437F3D05}" presName="srcNode" presStyleLbl="node1" presStyleIdx="0" presStyleCnt="3"/>
      <dgm:spPr/>
    </dgm:pt>
    <dgm:pt modelId="{86EAF2E9-661A-4FF1-B38E-4130C9560915}" type="pres">
      <dgm:prSet presAssocID="{C21D62F9-8233-46DC-ABB6-69FE437F3D05}" presName="conn" presStyleLbl="parChTrans1D2" presStyleIdx="0" presStyleCnt="1"/>
      <dgm:spPr/>
      <dgm:t>
        <a:bodyPr/>
        <a:lstStyle/>
        <a:p>
          <a:endParaRPr lang="ru-RU"/>
        </a:p>
      </dgm:t>
    </dgm:pt>
    <dgm:pt modelId="{92BF03CD-BA48-492A-8DA1-2C369BC10D33}" type="pres">
      <dgm:prSet presAssocID="{C21D62F9-8233-46DC-ABB6-69FE437F3D05}" presName="extraNode" presStyleLbl="node1" presStyleIdx="0" presStyleCnt="3"/>
      <dgm:spPr/>
    </dgm:pt>
    <dgm:pt modelId="{A60C8C1A-F773-48D5-A695-57BECEA426A7}" type="pres">
      <dgm:prSet presAssocID="{C21D62F9-8233-46DC-ABB6-69FE437F3D05}" presName="dstNode" presStyleLbl="node1" presStyleIdx="0" presStyleCnt="3"/>
      <dgm:spPr/>
    </dgm:pt>
    <dgm:pt modelId="{A4580E0B-60BA-4E97-95C9-BD4FB79187CB}" type="pres">
      <dgm:prSet presAssocID="{85EE3E30-B35D-448B-B082-3A8E89E16D9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E8494-5BEC-46AC-8F26-B4167227AA36}" type="pres">
      <dgm:prSet presAssocID="{85EE3E30-B35D-448B-B082-3A8E89E16D9A}" presName="accent_1" presStyleCnt="0"/>
      <dgm:spPr/>
    </dgm:pt>
    <dgm:pt modelId="{0C59C9D9-7B59-4769-8A34-7E9190DFB649}" type="pres">
      <dgm:prSet presAssocID="{85EE3E30-B35D-448B-B082-3A8E89E16D9A}" presName="accentRepeatNode" presStyleLbl="solidFgAcc1" presStyleIdx="0" presStyleCnt="3"/>
      <dgm:spPr/>
    </dgm:pt>
    <dgm:pt modelId="{FB519EB5-98CF-4734-97EA-EB57A24B932E}" type="pres">
      <dgm:prSet presAssocID="{FB58DD7B-DFF9-4427-B8C6-B7E5C9E4906D}" presName="text_2" presStyleLbl="node1" presStyleIdx="1" presStyleCnt="3" custScaleY="137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1DEF1-18EF-4810-A0A3-1E2B5261A62B}" type="pres">
      <dgm:prSet presAssocID="{FB58DD7B-DFF9-4427-B8C6-B7E5C9E4906D}" presName="accent_2" presStyleCnt="0"/>
      <dgm:spPr/>
    </dgm:pt>
    <dgm:pt modelId="{9D027211-8842-452A-ABF1-F9FEF4524F41}" type="pres">
      <dgm:prSet presAssocID="{FB58DD7B-DFF9-4427-B8C6-B7E5C9E4906D}" presName="accentRepeatNode" presStyleLbl="solidFgAcc1" presStyleIdx="1" presStyleCnt="3"/>
      <dgm:spPr/>
    </dgm:pt>
    <dgm:pt modelId="{4CAD62B1-D6C4-4798-9A63-84D01208F3D2}" type="pres">
      <dgm:prSet presAssocID="{FB7B0AA6-ED7F-4CA3-8956-20D4FDD08073}" presName="text_3" presStyleLbl="node1" presStyleIdx="2" presStyleCnt="3" custLinFactNeighborX="1139" custLinFactNeighborY="25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E5FC6-FA75-4310-914C-98E5E4D85545}" type="pres">
      <dgm:prSet presAssocID="{FB7B0AA6-ED7F-4CA3-8956-20D4FDD08073}" presName="accent_3" presStyleCnt="0"/>
      <dgm:spPr/>
    </dgm:pt>
    <dgm:pt modelId="{35F1E9FC-D49D-47DF-9ADA-0FDCAB382A37}" type="pres">
      <dgm:prSet presAssocID="{FB7B0AA6-ED7F-4CA3-8956-20D4FDD08073}" presName="accentRepeatNode" presStyleLbl="solidFgAcc1" presStyleIdx="2" presStyleCnt="3"/>
      <dgm:spPr/>
    </dgm:pt>
  </dgm:ptLst>
  <dgm:cxnLst>
    <dgm:cxn modelId="{11662088-BF9F-4C44-B103-CE43833C4782}" srcId="{C21D62F9-8233-46DC-ABB6-69FE437F3D05}" destId="{FB7B0AA6-ED7F-4CA3-8956-20D4FDD08073}" srcOrd="2" destOrd="0" parTransId="{9DA68C1F-79C8-4F5D-B402-9E7A8105359F}" sibTransId="{AF6A3BD2-5571-4B36-9B81-884555398226}"/>
    <dgm:cxn modelId="{B0CD21E2-DDD3-4417-9DD5-8AC6C3308F60}" type="presOf" srcId="{C21D62F9-8233-46DC-ABB6-69FE437F3D05}" destId="{639088F0-7FA5-49E1-9CAF-BEF2A5872A75}" srcOrd="0" destOrd="0" presId="urn:microsoft.com/office/officeart/2008/layout/VerticalCurvedList"/>
    <dgm:cxn modelId="{424388EF-2535-43A3-92AD-D758E135E56A}" type="presOf" srcId="{818896E3-3A83-4C6C-ACEC-F944743A9237}" destId="{86EAF2E9-661A-4FF1-B38E-4130C9560915}" srcOrd="0" destOrd="0" presId="urn:microsoft.com/office/officeart/2008/layout/VerticalCurvedList"/>
    <dgm:cxn modelId="{F775FC0E-7F8D-4931-9CC2-D31A3FD3FB6D}" srcId="{C21D62F9-8233-46DC-ABB6-69FE437F3D05}" destId="{85EE3E30-B35D-448B-B082-3A8E89E16D9A}" srcOrd="0" destOrd="0" parTransId="{8B95B7E8-024C-4129-9412-10F216FD2C54}" sibTransId="{818896E3-3A83-4C6C-ACEC-F944743A9237}"/>
    <dgm:cxn modelId="{ED6B472A-4F6C-4170-8487-CF3280047198}" type="presOf" srcId="{85EE3E30-B35D-448B-B082-3A8E89E16D9A}" destId="{A4580E0B-60BA-4E97-95C9-BD4FB79187CB}" srcOrd="0" destOrd="0" presId="urn:microsoft.com/office/officeart/2008/layout/VerticalCurvedList"/>
    <dgm:cxn modelId="{6982030D-7898-416A-B3C6-C1D8FDD9CEF3}" type="presOf" srcId="{FB58DD7B-DFF9-4427-B8C6-B7E5C9E4906D}" destId="{FB519EB5-98CF-4734-97EA-EB57A24B932E}" srcOrd="0" destOrd="0" presId="urn:microsoft.com/office/officeart/2008/layout/VerticalCurvedList"/>
    <dgm:cxn modelId="{CDC1C27F-A7E2-4208-857D-FD67551796A1}" srcId="{C21D62F9-8233-46DC-ABB6-69FE437F3D05}" destId="{FB58DD7B-DFF9-4427-B8C6-B7E5C9E4906D}" srcOrd="1" destOrd="0" parTransId="{1AF72265-52A7-4D41-BE42-A42C44EE0D05}" sibTransId="{FEBD537A-B7D9-4A9C-84A8-8FD152F59A72}"/>
    <dgm:cxn modelId="{BCA6800B-2EBB-4EC1-AF1A-33B7FBBF0C59}" type="presOf" srcId="{FB7B0AA6-ED7F-4CA3-8956-20D4FDD08073}" destId="{4CAD62B1-D6C4-4798-9A63-84D01208F3D2}" srcOrd="0" destOrd="0" presId="urn:microsoft.com/office/officeart/2008/layout/VerticalCurvedList"/>
    <dgm:cxn modelId="{F6B562B5-50BD-487A-A0AC-B76968367C3B}" type="presParOf" srcId="{639088F0-7FA5-49E1-9CAF-BEF2A5872A75}" destId="{4F15BD1D-2FEF-4DAD-912A-1A033EB33E20}" srcOrd="0" destOrd="0" presId="urn:microsoft.com/office/officeart/2008/layout/VerticalCurvedList"/>
    <dgm:cxn modelId="{D0AA76E5-8053-4C9D-84B0-72AD8E57D988}" type="presParOf" srcId="{4F15BD1D-2FEF-4DAD-912A-1A033EB33E20}" destId="{F77B4023-F737-4A7E-B24F-60BB1220F5A5}" srcOrd="0" destOrd="0" presId="urn:microsoft.com/office/officeart/2008/layout/VerticalCurvedList"/>
    <dgm:cxn modelId="{019125DD-A06D-4F08-9F04-53EA052DC629}" type="presParOf" srcId="{F77B4023-F737-4A7E-B24F-60BB1220F5A5}" destId="{295DD615-9FB6-4844-AA7A-D93C4F7E90D2}" srcOrd="0" destOrd="0" presId="urn:microsoft.com/office/officeart/2008/layout/VerticalCurvedList"/>
    <dgm:cxn modelId="{4357EB23-4C01-468D-B07F-B82DEEB9C3E5}" type="presParOf" srcId="{F77B4023-F737-4A7E-B24F-60BB1220F5A5}" destId="{86EAF2E9-661A-4FF1-B38E-4130C9560915}" srcOrd="1" destOrd="0" presId="urn:microsoft.com/office/officeart/2008/layout/VerticalCurvedList"/>
    <dgm:cxn modelId="{2A75CA22-6812-4A19-AEF4-7C48CDB6B7ED}" type="presParOf" srcId="{F77B4023-F737-4A7E-B24F-60BB1220F5A5}" destId="{92BF03CD-BA48-492A-8DA1-2C369BC10D33}" srcOrd="2" destOrd="0" presId="urn:microsoft.com/office/officeart/2008/layout/VerticalCurvedList"/>
    <dgm:cxn modelId="{77DE8A4F-A19C-4A20-9C7D-1DF1F8AB7800}" type="presParOf" srcId="{F77B4023-F737-4A7E-B24F-60BB1220F5A5}" destId="{A60C8C1A-F773-48D5-A695-57BECEA426A7}" srcOrd="3" destOrd="0" presId="urn:microsoft.com/office/officeart/2008/layout/VerticalCurvedList"/>
    <dgm:cxn modelId="{188E0D16-15CC-4D23-9818-775B6F7AE257}" type="presParOf" srcId="{4F15BD1D-2FEF-4DAD-912A-1A033EB33E20}" destId="{A4580E0B-60BA-4E97-95C9-BD4FB79187CB}" srcOrd="1" destOrd="0" presId="urn:microsoft.com/office/officeart/2008/layout/VerticalCurvedList"/>
    <dgm:cxn modelId="{1250A724-98B8-4C02-BD4B-F61052CB6E82}" type="presParOf" srcId="{4F15BD1D-2FEF-4DAD-912A-1A033EB33E20}" destId="{742E8494-5BEC-46AC-8F26-B4167227AA36}" srcOrd="2" destOrd="0" presId="urn:microsoft.com/office/officeart/2008/layout/VerticalCurvedList"/>
    <dgm:cxn modelId="{9DC521E1-130A-4779-8EE4-C7042C5A6F3B}" type="presParOf" srcId="{742E8494-5BEC-46AC-8F26-B4167227AA36}" destId="{0C59C9D9-7B59-4769-8A34-7E9190DFB649}" srcOrd="0" destOrd="0" presId="urn:microsoft.com/office/officeart/2008/layout/VerticalCurvedList"/>
    <dgm:cxn modelId="{A2530CC6-11F5-4605-931C-6CB1EC3F22D3}" type="presParOf" srcId="{4F15BD1D-2FEF-4DAD-912A-1A033EB33E20}" destId="{FB519EB5-98CF-4734-97EA-EB57A24B932E}" srcOrd="3" destOrd="0" presId="urn:microsoft.com/office/officeart/2008/layout/VerticalCurvedList"/>
    <dgm:cxn modelId="{E19D77C7-134C-4377-A6D0-87D06D808EEB}" type="presParOf" srcId="{4F15BD1D-2FEF-4DAD-912A-1A033EB33E20}" destId="{FB51DEF1-18EF-4810-A0A3-1E2B5261A62B}" srcOrd="4" destOrd="0" presId="urn:microsoft.com/office/officeart/2008/layout/VerticalCurvedList"/>
    <dgm:cxn modelId="{D3A777CB-6B55-4A31-914B-3BA3D6FD6FD5}" type="presParOf" srcId="{FB51DEF1-18EF-4810-A0A3-1E2B5261A62B}" destId="{9D027211-8842-452A-ABF1-F9FEF4524F41}" srcOrd="0" destOrd="0" presId="urn:microsoft.com/office/officeart/2008/layout/VerticalCurvedList"/>
    <dgm:cxn modelId="{8C6CD956-8AEE-4A99-AE16-D0FA6FC50CA2}" type="presParOf" srcId="{4F15BD1D-2FEF-4DAD-912A-1A033EB33E20}" destId="{4CAD62B1-D6C4-4798-9A63-84D01208F3D2}" srcOrd="5" destOrd="0" presId="urn:microsoft.com/office/officeart/2008/layout/VerticalCurvedList"/>
    <dgm:cxn modelId="{7F1E0A52-4AF1-4F1F-B6C7-1BFEFB122190}" type="presParOf" srcId="{4F15BD1D-2FEF-4DAD-912A-1A033EB33E20}" destId="{C8DE5FC6-FA75-4310-914C-98E5E4D85545}" srcOrd="6" destOrd="0" presId="urn:microsoft.com/office/officeart/2008/layout/VerticalCurvedList"/>
    <dgm:cxn modelId="{D9913CE1-5925-4DB1-8ECD-5FA83E7F9BA2}" type="presParOf" srcId="{C8DE5FC6-FA75-4310-914C-98E5E4D85545}" destId="{35F1E9FC-D49D-47DF-9ADA-0FDCAB382A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D62F9-8233-46DC-ABB6-69FE437F3D0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EE3E30-B35D-448B-B082-3A8E89E16D9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документа о регистрации ребенка по месту жительств или по месту пребывания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B95B7E8-024C-4129-9412-10F216FD2C54}" type="parTrans" cxnId="{F775FC0E-7F8D-4931-9CC2-D31A3FD3FB6D}">
      <dgm:prSet/>
      <dgm:spPr/>
      <dgm:t>
        <a:bodyPr/>
        <a:lstStyle/>
        <a:p>
          <a:endParaRPr lang="ru-RU"/>
        </a:p>
      </dgm:t>
    </dgm:pt>
    <dgm:pt modelId="{818896E3-3A83-4C6C-ACEC-F944743A9237}" type="sibTrans" cxnId="{F775FC0E-7F8D-4931-9CC2-D31A3FD3FB6D}">
      <dgm:prSet/>
      <dgm:spPr/>
      <dgm:t>
        <a:bodyPr/>
        <a:lstStyle/>
        <a:p>
          <a:endParaRPr lang="ru-RU"/>
        </a:p>
      </dgm:t>
    </dgm:pt>
    <dgm:pt modelId="{FB58DD7B-DFF9-4427-B8C6-B7E5C9E4906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справка о приеме документов для оформления регистрации по месту жительства</a:t>
          </a:r>
          <a:endParaRPr lang="ru-RU" sz="2000" b="1" dirty="0"/>
        </a:p>
      </dgm:t>
    </dgm:pt>
    <dgm:pt modelId="{1AF72265-52A7-4D41-BE42-A42C44EE0D05}" type="parTrans" cxnId="{CDC1C27F-A7E2-4208-857D-FD67551796A1}">
      <dgm:prSet/>
      <dgm:spPr/>
      <dgm:t>
        <a:bodyPr/>
        <a:lstStyle/>
        <a:p>
          <a:endParaRPr lang="ru-RU"/>
        </a:p>
      </dgm:t>
    </dgm:pt>
    <dgm:pt modelId="{FEBD537A-B7D9-4A9C-84A8-8FD152F59A72}" type="sibTrans" cxnId="{CDC1C27F-A7E2-4208-857D-FD67551796A1}">
      <dgm:prSet/>
      <dgm:spPr/>
      <dgm:t>
        <a:bodyPr/>
        <a:lstStyle/>
        <a:p>
          <a:endParaRPr lang="ru-RU"/>
        </a:p>
      </dgm:t>
    </dgm:pt>
    <dgm:pt modelId="{FB7B0AA6-ED7F-4CA3-8956-20D4FDD0807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копия документа, подтверждающего право внеочередного или первоочередного приема на зачисление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DA68C1F-79C8-4F5D-B402-9E7A8105359F}" type="parTrans" cxnId="{11662088-BF9F-4C44-B103-CE43833C4782}">
      <dgm:prSet/>
      <dgm:spPr/>
      <dgm:t>
        <a:bodyPr/>
        <a:lstStyle/>
        <a:p>
          <a:endParaRPr lang="ru-RU"/>
        </a:p>
      </dgm:t>
    </dgm:pt>
    <dgm:pt modelId="{AF6A3BD2-5571-4B36-9B81-884555398226}" type="sibTrans" cxnId="{11662088-BF9F-4C44-B103-CE43833C4782}">
      <dgm:prSet/>
      <dgm:spPr/>
      <dgm:t>
        <a:bodyPr/>
        <a:lstStyle/>
        <a:p>
          <a:endParaRPr lang="ru-RU"/>
        </a:p>
      </dgm:t>
    </dgm:pt>
    <dgm:pt modelId="{639088F0-7FA5-49E1-9CAF-BEF2A5872A75}" type="pres">
      <dgm:prSet presAssocID="{C21D62F9-8233-46DC-ABB6-69FE437F3D0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F15BD1D-2FEF-4DAD-912A-1A033EB33E20}" type="pres">
      <dgm:prSet presAssocID="{C21D62F9-8233-46DC-ABB6-69FE437F3D05}" presName="Name1" presStyleCnt="0"/>
      <dgm:spPr/>
    </dgm:pt>
    <dgm:pt modelId="{F77B4023-F737-4A7E-B24F-60BB1220F5A5}" type="pres">
      <dgm:prSet presAssocID="{C21D62F9-8233-46DC-ABB6-69FE437F3D05}" presName="cycle" presStyleCnt="0"/>
      <dgm:spPr/>
    </dgm:pt>
    <dgm:pt modelId="{295DD615-9FB6-4844-AA7A-D93C4F7E90D2}" type="pres">
      <dgm:prSet presAssocID="{C21D62F9-8233-46DC-ABB6-69FE437F3D05}" presName="srcNode" presStyleLbl="node1" presStyleIdx="0" presStyleCnt="3"/>
      <dgm:spPr/>
    </dgm:pt>
    <dgm:pt modelId="{86EAF2E9-661A-4FF1-B38E-4130C9560915}" type="pres">
      <dgm:prSet presAssocID="{C21D62F9-8233-46DC-ABB6-69FE437F3D05}" presName="conn" presStyleLbl="parChTrans1D2" presStyleIdx="0" presStyleCnt="1"/>
      <dgm:spPr/>
      <dgm:t>
        <a:bodyPr/>
        <a:lstStyle/>
        <a:p>
          <a:endParaRPr lang="ru-RU"/>
        </a:p>
      </dgm:t>
    </dgm:pt>
    <dgm:pt modelId="{92BF03CD-BA48-492A-8DA1-2C369BC10D33}" type="pres">
      <dgm:prSet presAssocID="{C21D62F9-8233-46DC-ABB6-69FE437F3D05}" presName="extraNode" presStyleLbl="node1" presStyleIdx="0" presStyleCnt="3"/>
      <dgm:spPr/>
    </dgm:pt>
    <dgm:pt modelId="{A60C8C1A-F773-48D5-A695-57BECEA426A7}" type="pres">
      <dgm:prSet presAssocID="{C21D62F9-8233-46DC-ABB6-69FE437F3D05}" presName="dstNode" presStyleLbl="node1" presStyleIdx="0" presStyleCnt="3"/>
      <dgm:spPr/>
    </dgm:pt>
    <dgm:pt modelId="{A4580E0B-60BA-4E97-95C9-BD4FB79187CB}" type="pres">
      <dgm:prSet presAssocID="{85EE3E30-B35D-448B-B082-3A8E89E16D9A}" presName="text_1" presStyleLbl="node1" presStyleIdx="0" presStyleCnt="3" custScaleX="92840" custScaleY="124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E8494-5BEC-46AC-8F26-B4167227AA36}" type="pres">
      <dgm:prSet presAssocID="{85EE3E30-B35D-448B-B082-3A8E89E16D9A}" presName="accent_1" presStyleCnt="0"/>
      <dgm:spPr/>
    </dgm:pt>
    <dgm:pt modelId="{0C59C9D9-7B59-4769-8A34-7E9190DFB649}" type="pres">
      <dgm:prSet presAssocID="{85EE3E30-B35D-448B-B082-3A8E89E16D9A}" presName="accentRepeatNode" presStyleLbl="solidFgAcc1" presStyleIdx="0" presStyleCnt="3"/>
      <dgm:spPr/>
    </dgm:pt>
    <dgm:pt modelId="{FB519EB5-98CF-4734-97EA-EB57A24B932E}" type="pres">
      <dgm:prSet presAssocID="{FB58DD7B-DFF9-4427-B8C6-B7E5C9E4906D}" presName="text_2" presStyleLbl="node1" presStyleIdx="1" presStyleCnt="3" custLinFactNeighborX="264" custLinFactNeighborY="-5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1DEF1-18EF-4810-A0A3-1E2B5261A62B}" type="pres">
      <dgm:prSet presAssocID="{FB58DD7B-DFF9-4427-B8C6-B7E5C9E4906D}" presName="accent_2" presStyleCnt="0"/>
      <dgm:spPr/>
    </dgm:pt>
    <dgm:pt modelId="{9D027211-8842-452A-ABF1-F9FEF4524F41}" type="pres">
      <dgm:prSet presAssocID="{FB58DD7B-DFF9-4427-B8C6-B7E5C9E4906D}" presName="accentRepeatNode" presStyleLbl="solidFgAcc1" presStyleIdx="1" presStyleCnt="3"/>
      <dgm:spPr/>
    </dgm:pt>
    <dgm:pt modelId="{4CAD62B1-D6C4-4798-9A63-84D01208F3D2}" type="pres">
      <dgm:prSet presAssocID="{FB7B0AA6-ED7F-4CA3-8956-20D4FDD0807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E5FC6-FA75-4310-914C-98E5E4D85545}" type="pres">
      <dgm:prSet presAssocID="{FB7B0AA6-ED7F-4CA3-8956-20D4FDD08073}" presName="accent_3" presStyleCnt="0"/>
      <dgm:spPr/>
    </dgm:pt>
    <dgm:pt modelId="{35F1E9FC-D49D-47DF-9ADA-0FDCAB382A37}" type="pres">
      <dgm:prSet presAssocID="{FB7B0AA6-ED7F-4CA3-8956-20D4FDD08073}" presName="accentRepeatNode" presStyleLbl="solidFgAcc1" presStyleIdx="2" presStyleCnt="3"/>
      <dgm:spPr/>
    </dgm:pt>
  </dgm:ptLst>
  <dgm:cxnLst>
    <dgm:cxn modelId="{11662088-BF9F-4C44-B103-CE43833C4782}" srcId="{C21D62F9-8233-46DC-ABB6-69FE437F3D05}" destId="{FB7B0AA6-ED7F-4CA3-8956-20D4FDD08073}" srcOrd="2" destOrd="0" parTransId="{9DA68C1F-79C8-4F5D-B402-9E7A8105359F}" sibTransId="{AF6A3BD2-5571-4B36-9B81-884555398226}"/>
    <dgm:cxn modelId="{3489B740-A5F3-4F2F-AC23-79A4356E894E}" type="presOf" srcId="{FB7B0AA6-ED7F-4CA3-8956-20D4FDD08073}" destId="{4CAD62B1-D6C4-4798-9A63-84D01208F3D2}" srcOrd="0" destOrd="0" presId="urn:microsoft.com/office/officeart/2008/layout/VerticalCurvedList"/>
    <dgm:cxn modelId="{8B4BFA7D-24BC-48E3-BF68-9C1E274180FB}" type="presOf" srcId="{FB58DD7B-DFF9-4427-B8C6-B7E5C9E4906D}" destId="{FB519EB5-98CF-4734-97EA-EB57A24B932E}" srcOrd="0" destOrd="0" presId="urn:microsoft.com/office/officeart/2008/layout/VerticalCurvedList"/>
    <dgm:cxn modelId="{803A432C-BFFC-4D11-A681-C6DC284558E1}" type="presOf" srcId="{C21D62F9-8233-46DC-ABB6-69FE437F3D05}" destId="{639088F0-7FA5-49E1-9CAF-BEF2A5872A75}" srcOrd="0" destOrd="0" presId="urn:microsoft.com/office/officeart/2008/layout/VerticalCurvedList"/>
    <dgm:cxn modelId="{F775FC0E-7F8D-4931-9CC2-D31A3FD3FB6D}" srcId="{C21D62F9-8233-46DC-ABB6-69FE437F3D05}" destId="{85EE3E30-B35D-448B-B082-3A8E89E16D9A}" srcOrd="0" destOrd="0" parTransId="{8B95B7E8-024C-4129-9412-10F216FD2C54}" sibTransId="{818896E3-3A83-4C6C-ACEC-F944743A9237}"/>
    <dgm:cxn modelId="{C1801AD5-CA23-4687-9035-8EA87F12E640}" type="presOf" srcId="{818896E3-3A83-4C6C-ACEC-F944743A9237}" destId="{86EAF2E9-661A-4FF1-B38E-4130C9560915}" srcOrd="0" destOrd="0" presId="urn:microsoft.com/office/officeart/2008/layout/VerticalCurvedList"/>
    <dgm:cxn modelId="{CDC1C27F-A7E2-4208-857D-FD67551796A1}" srcId="{C21D62F9-8233-46DC-ABB6-69FE437F3D05}" destId="{FB58DD7B-DFF9-4427-B8C6-B7E5C9E4906D}" srcOrd="1" destOrd="0" parTransId="{1AF72265-52A7-4D41-BE42-A42C44EE0D05}" sibTransId="{FEBD537A-B7D9-4A9C-84A8-8FD152F59A72}"/>
    <dgm:cxn modelId="{7BE54344-C987-4E21-9BBD-12BEB4C52867}" type="presOf" srcId="{85EE3E30-B35D-448B-B082-3A8E89E16D9A}" destId="{A4580E0B-60BA-4E97-95C9-BD4FB79187CB}" srcOrd="0" destOrd="0" presId="urn:microsoft.com/office/officeart/2008/layout/VerticalCurvedList"/>
    <dgm:cxn modelId="{0BE45741-11D7-4856-A78B-31A7C2CF6335}" type="presParOf" srcId="{639088F0-7FA5-49E1-9CAF-BEF2A5872A75}" destId="{4F15BD1D-2FEF-4DAD-912A-1A033EB33E20}" srcOrd="0" destOrd="0" presId="urn:microsoft.com/office/officeart/2008/layout/VerticalCurvedList"/>
    <dgm:cxn modelId="{FAD8D9F3-44D7-4C39-92AC-9E768940F005}" type="presParOf" srcId="{4F15BD1D-2FEF-4DAD-912A-1A033EB33E20}" destId="{F77B4023-F737-4A7E-B24F-60BB1220F5A5}" srcOrd="0" destOrd="0" presId="urn:microsoft.com/office/officeart/2008/layout/VerticalCurvedList"/>
    <dgm:cxn modelId="{3C2F8395-125C-4BE2-AAFD-370F86BEC857}" type="presParOf" srcId="{F77B4023-F737-4A7E-B24F-60BB1220F5A5}" destId="{295DD615-9FB6-4844-AA7A-D93C4F7E90D2}" srcOrd="0" destOrd="0" presId="urn:microsoft.com/office/officeart/2008/layout/VerticalCurvedList"/>
    <dgm:cxn modelId="{C19DD183-286B-40CF-9134-5D9E82FD5A2F}" type="presParOf" srcId="{F77B4023-F737-4A7E-B24F-60BB1220F5A5}" destId="{86EAF2E9-661A-4FF1-B38E-4130C9560915}" srcOrd="1" destOrd="0" presId="urn:microsoft.com/office/officeart/2008/layout/VerticalCurvedList"/>
    <dgm:cxn modelId="{53797A83-6FE0-42ED-BF0F-6E6217545CEA}" type="presParOf" srcId="{F77B4023-F737-4A7E-B24F-60BB1220F5A5}" destId="{92BF03CD-BA48-492A-8DA1-2C369BC10D33}" srcOrd="2" destOrd="0" presId="urn:microsoft.com/office/officeart/2008/layout/VerticalCurvedList"/>
    <dgm:cxn modelId="{7711D98F-8A10-4AAF-8105-AAC4C35B8156}" type="presParOf" srcId="{F77B4023-F737-4A7E-B24F-60BB1220F5A5}" destId="{A60C8C1A-F773-48D5-A695-57BECEA426A7}" srcOrd="3" destOrd="0" presId="urn:microsoft.com/office/officeart/2008/layout/VerticalCurvedList"/>
    <dgm:cxn modelId="{B1B32A2A-9434-4C77-88DF-02C6F3247B42}" type="presParOf" srcId="{4F15BD1D-2FEF-4DAD-912A-1A033EB33E20}" destId="{A4580E0B-60BA-4E97-95C9-BD4FB79187CB}" srcOrd="1" destOrd="0" presId="urn:microsoft.com/office/officeart/2008/layout/VerticalCurvedList"/>
    <dgm:cxn modelId="{514D2A75-B43E-41CF-9412-CB26E22C4C60}" type="presParOf" srcId="{4F15BD1D-2FEF-4DAD-912A-1A033EB33E20}" destId="{742E8494-5BEC-46AC-8F26-B4167227AA36}" srcOrd="2" destOrd="0" presId="urn:microsoft.com/office/officeart/2008/layout/VerticalCurvedList"/>
    <dgm:cxn modelId="{DAD819BB-58AF-49A6-B4A8-D2DE9B2D5075}" type="presParOf" srcId="{742E8494-5BEC-46AC-8F26-B4167227AA36}" destId="{0C59C9D9-7B59-4769-8A34-7E9190DFB649}" srcOrd="0" destOrd="0" presId="urn:microsoft.com/office/officeart/2008/layout/VerticalCurvedList"/>
    <dgm:cxn modelId="{D4924B4E-8050-4CC8-ABB3-6696B610A261}" type="presParOf" srcId="{4F15BD1D-2FEF-4DAD-912A-1A033EB33E20}" destId="{FB519EB5-98CF-4734-97EA-EB57A24B932E}" srcOrd="3" destOrd="0" presId="urn:microsoft.com/office/officeart/2008/layout/VerticalCurvedList"/>
    <dgm:cxn modelId="{8F219268-26E1-4882-98FA-C5DA084A5994}" type="presParOf" srcId="{4F15BD1D-2FEF-4DAD-912A-1A033EB33E20}" destId="{FB51DEF1-18EF-4810-A0A3-1E2B5261A62B}" srcOrd="4" destOrd="0" presId="urn:microsoft.com/office/officeart/2008/layout/VerticalCurvedList"/>
    <dgm:cxn modelId="{0CC81C8F-F610-4200-B717-51BD0BE34628}" type="presParOf" srcId="{FB51DEF1-18EF-4810-A0A3-1E2B5261A62B}" destId="{9D027211-8842-452A-ABF1-F9FEF4524F41}" srcOrd="0" destOrd="0" presId="urn:microsoft.com/office/officeart/2008/layout/VerticalCurvedList"/>
    <dgm:cxn modelId="{101FDCAB-4730-46A2-8415-7E20387B4B6F}" type="presParOf" srcId="{4F15BD1D-2FEF-4DAD-912A-1A033EB33E20}" destId="{4CAD62B1-D6C4-4798-9A63-84D01208F3D2}" srcOrd="5" destOrd="0" presId="urn:microsoft.com/office/officeart/2008/layout/VerticalCurvedList"/>
    <dgm:cxn modelId="{7AA59DA9-294A-40F5-952E-7FD419C52C39}" type="presParOf" srcId="{4F15BD1D-2FEF-4DAD-912A-1A033EB33E20}" destId="{C8DE5FC6-FA75-4310-914C-98E5E4D85545}" srcOrd="6" destOrd="0" presId="urn:microsoft.com/office/officeart/2008/layout/VerticalCurvedList"/>
    <dgm:cxn modelId="{40215C05-7A90-4C67-AF47-8FFCA4382CAA}" type="presParOf" srcId="{C8DE5FC6-FA75-4310-914C-98E5E4D85545}" destId="{35F1E9FC-D49D-47DF-9ADA-0FDCAB382A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AF2E9-661A-4FF1-B38E-4130C9560915}">
      <dsp:nvSpPr>
        <dsp:cNvPr id="0" name=""/>
        <dsp:cNvSpPr/>
      </dsp:nvSpPr>
      <dsp:spPr>
        <a:xfrm>
          <a:off x="-5902376" y="-903479"/>
          <a:ext cx="7028350" cy="7028350"/>
        </a:xfrm>
        <a:prstGeom prst="blockArc">
          <a:avLst>
            <a:gd name="adj1" fmla="val 18900000"/>
            <a:gd name="adj2" fmla="val 2700000"/>
            <a:gd name="adj3" fmla="val 30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80E0B-60BA-4E97-95C9-BD4FB79187CB}">
      <dsp:nvSpPr>
        <dsp:cNvPr id="0" name=""/>
        <dsp:cNvSpPr/>
      </dsp:nvSpPr>
      <dsp:spPr>
        <a:xfrm>
          <a:off x="724729" y="522139"/>
          <a:ext cx="7432095" cy="104427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28896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личное заявление,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свидетельства о рождении ребенка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4729" y="522139"/>
        <a:ext cx="7432095" cy="1044278"/>
      </dsp:txXfrm>
    </dsp:sp>
    <dsp:sp modelId="{0C59C9D9-7B59-4769-8A34-7E9190DFB649}">
      <dsp:nvSpPr>
        <dsp:cNvPr id="0" name=""/>
        <dsp:cNvSpPr/>
      </dsp:nvSpPr>
      <dsp:spPr>
        <a:xfrm>
          <a:off x="72055" y="391604"/>
          <a:ext cx="1305348" cy="1305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19EB5-98CF-4734-97EA-EB57A24B932E}">
      <dsp:nvSpPr>
        <dsp:cNvPr id="0" name=""/>
        <dsp:cNvSpPr/>
      </dsp:nvSpPr>
      <dsp:spPr>
        <a:xfrm>
          <a:off x="1104324" y="1894456"/>
          <a:ext cx="7052500" cy="1432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89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документа, удостоверяющего личность родителя,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документа, подтверждающего установление опеки или попечительства (при необходимости)</a:t>
          </a:r>
          <a:endParaRPr lang="ru-RU" sz="2000" b="1" kern="1200" dirty="0"/>
        </a:p>
      </dsp:txBody>
      <dsp:txXfrm>
        <a:off x="1104324" y="1894456"/>
        <a:ext cx="7052500" cy="1432478"/>
      </dsp:txXfrm>
    </dsp:sp>
    <dsp:sp modelId="{9D027211-8842-452A-ABF1-F9FEF4524F41}">
      <dsp:nvSpPr>
        <dsp:cNvPr id="0" name=""/>
        <dsp:cNvSpPr/>
      </dsp:nvSpPr>
      <dsp:spPr>
        <a:xfrm>
          <a:off x="451650" y="1958022"/>
          <a:ext cx="1305348" cy="1305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D62B1-D6C4-4798-9A63-84D01208F3D2}">
      <dsp:nvSpPr>
        <dsp:cNvPr id="0" name=""/>
        <dsp:cNvSpPr/>
      </dsp:nvSpPr>
      <dsp:spPr>
        <a:xfrm>
          <a:off x="796784" y="3925244"/>
          <a:ext cx="7432095" cy="1044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889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свидетельства о рождении брата или сестры при преимущественном праве на зачисление;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заключения ПМПК (при наличии)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6784" y="3925244"/>
        <a:ext cx="7432095" cy="1044278"/>
      </dsp:txXfrm>
    </dsp:sp>
    <dsp:sp modelId="{35F1E9FC-D49D-47DF-9ADA-0FDCAB382A37}">
      <dsp:nvSpPr>
        <dsp:cNvPr id="0" name=""/>
        <dsp:cNvSpPr/>
      </dsp:nvSpPr>
      <dsp:spPr>
        <a:xfrm>
          <a:off x="72055" y="3524439"/>
          <a:ext cx="1305348" cy="1305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AF2E9-661A-4FF1-B38E-4130C9560915}">
      <dsp:nvSpPr>
        <dsp:cNvPr id="0" name=""/>
        <dsp:cNvSpPr/>
      </dsp:nvSpPr>
      <dsp:spPr>
        <a:xfrm>
          <a:off x="-5356394" y="-820329"/>
          <a:ext cx="6378618" cy="6378618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80E0B-60BA-4E97-95C9-BD4FB79187CB}">
      <dsp:nvSpPr>
        <dsp:cNvPr id="0" name=""/>
        <dsp:cNvSpPr/>
      </dsp:nvSpPr>
      <dsp:spPr>
        <a:xfrm>
          <a:off x="926338" y="357408"/>
          <a:ext cx="6968447" cy="1180367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5215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копия документа о регистрации ребенка по месту жительств или по месту пребывания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26338" y="357408"/>
        <a:ext cx="6968447" cy="1180367"/>
      </dsp:txXfrm>
    </dsp:sp>
    <dsp:sp modelId="{0C59C9D9-7B59-4769-8A34-7E9190DFB649}">
      <dsp:nvSpPr>
        <dsp:cNvPr id="0" name=""/>
        <dsp:cNvSpPr/>
      </dsp:nvSpPr>
      <dsp:spPr>
        <a:xfrm>
          <a:off x="65383" y="355347"/>
          <a:ext cx="1184490" cy="1184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19EB5-98CF-4734-97EA-EB57A24B932E}">
      <dsp:nvSpPr>
        <dsp:cNvPr id="0" name=""/>
        <dsp:cNvSpPr/>
      </dsp:nvSpPr>
      <dsp:spPr>
        <a:xfrm>
          <a:off x="1020984" y="1844743"/>
          <a:ext cx="7161417" cy="947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215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справка о приеме документов для оформления регистрации по месту жительства</a:t>
          </a:r>
          <a:endParaRPr lang="ru-RU" sz="2000" b="1" kern="1200" dirty="0"/>
        </a:p>
      </dsp:txBody>
      <dsp:txXfrm>
        <a:off x="1020984" y="1844743"/>
        <a:ext cx="7161417" cy="947592"/>
      </dsp:txXfrm>
    </dsp:sp>
    <dsp:sp modelId="{9D027211-8842-452A-ABF1-F9FEF4524F41}">
      <dsp:nvSpPr>
        <dsp:cNvPr id="0" name=""/>
        <dsp:cNvSpPr/>
      </dsp:nvSpPr>
      <dsp:spPr>
        <a:xfrm>
          <a:off x="409833" y="1776735"/>
          <a:ext cx="1184490" cy="1184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D62B1-D6C4-4798-9A63-84D01208F3D2}">
      <dsp:nvSpPr>
        <dsp:cNvPr id="0" name=""/>
        <dsp:cNvSpPr/>
      </dsp:nvSpPr>
      <dsp:spPr>
        <a:xfrm>
          <a:off x="657628" y="3316572"/>
          <a:ext cx="7505867" cy="94759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5215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копия документа, подтверждающего право внеочередного или первоочередного приема на зачисление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7628" y="3316572"/>
        <a:ext cx="7505867" cy="947592"/>
      </dsp:txXfrm>
    </dsp:sp>
    <dsp:sp modelId="{35F1E9FC-D49D-47DF-9ADA-0FDCAB382A37}">
      <dsp:nvSpPr>
        <dsp:cNvPr id="0" name=""/>
        <dsp:cNvSpPr/>
      </dsp:nvSpPr>
      <dsp:spPr>
        <a:xfrm>
          <a:off x="65383" y="3198123"/>
          <a:ext cx="1184490" cy="1184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7E29B-34EF-4480-A353-FB0B677BEA10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0ED33-73D7-4125-88B3-BD92C8C0B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3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0ED33-73D7-4125-88B3-BD92C8C0BA8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99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0ED33-73D7-4125-88B3-BD92C8C0BA8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9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 hidden="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CustomShape 2" hidden="1"/>
          <p:cNvSpPr/>
          <p:nvPr/>
        </p:nvSpPr>
        <p:spPr>
          <a:xfrm>
            <a:off x="91440" y="101520"/>
            <a:ext cx="8960400" cy="666432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274320" y="278280"/>
            <a:ext cx="8594640" cy="132516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372960" y="372960"/>
            <a:ext cx="8379720" cy="11178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2F2F2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" name="Рисунок 11"/>
          <p:cNvPicPr/>
          <p:nvPr/>
        </p:nvPicPr>
        <p:blipFill>
          <a:blip r:embed="rId16"/>
          <a:stretch/>
        </p:blipFill>
        <p:spPr>
          <a:xfrm>
            <a:off x="6781680" y="5287320"/>
            <a:ext cx="2361600" cy="1569960"/>
          </a:xfrm>
          <a:prstGeom prst="rect">
            <a:avLst/>
          </a:prstGeom>
          <a:ln w="0">
            <a:noFill/>
          </a:ln>
        </p:spPr>
      </p:pic>
      <p:sp>
        <p:nvSpPr>
          <p:cNvPr id="6" name="CustomShape 6" hidden="1"/>
          <p:cNvSpPr/>
          <p:nvPr/>
        </p:nvSpPr>
        <p:spPr>
          <a:xfrm rot="16200000">
            <a:off x="6504120" y="5565240"/>
            <a:ext cx="1569960" cy="101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7" hidden="1"/>
          <p:cNvSpPr/>
          <p:nvPr/>
        </p:nvSpPr>
        <p:spPr>
          <a:xfrm>
            <a:off x="6781680" y="5278320"/>
            <a:ext cx="2361600" cy="101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8" hidden="1"/>
          <p:cNvSpPr/>
          <p:nvPr/>
        </p:nvSpPr>
        <p:spPr>
          <a:xfrm rot="10800000">
            <a:off x="6768720" y="2803320"/>
            <a:ext cx="2361600" cy="2474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9" hidden="1"/>
          <p:cNvSpPr/>
          <p:nvPr/>
        </p:nvSpPr>
        <p:spPr>
          <a:xfrm rot="5400000">
            <a:off x="4412880" y="4439160"/>
            <a:ext cx="2361600" cy="2474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0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1"/>
          <p:cNvSpPr/>
          <p:nvPr/>
        </p:nvSpPr>
        <p:spPr>
          <a:xfrm>
            <a:off x="91440" y="101520"/>
            <a:ext cx="8960400" cy="666432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12"/>
          <p:cNvSpPr/>
          <p:nvPr/>
        </p:nvSpPr>
        <p:spPr>
          <a:xfrm>
            <a:off x="345600" y="2942640"/>
            <a:ext cx="7147080" cy="24631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13"/>
          <p:cNvSpPr/>
          <p:nvPr/>
        </p:nvSpPr>
        <p:spPr>
          <a:xfrm>
            <a:off x="7572600" y="2944800"/>
            <a:ext cx="1189800" cy="245916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4"/>
          <p:cNvSpPr/>
          <p:nvPr/>
        </p:nvSpPr>
        <p:spPr>
          <a:xfrm>
            <a:off x="7712640" y="3136680"/>
            <a:ext cx="909360" cy="2075040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15"/>
          <p:cNvSpPr/>
          <p:nvPr/>
        </p:nvSpPr>
        <p:spPr>
          <a:xfrm>
            <a:off x="445320" y="3055680"/>
            <a:ext cx="6947280" cy="2244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CustomShape 16"/>
          <p:cNvSpPr/>
          <p:nvPr/>
        </p:nvSpPr>
        <p:spPr>
          <a:xfrm>
            <a:off x="541800" y="4559400"/>
            <a:ext cx="6754320" cy="66348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7"/>
          <p:cNvSpPr/>
          <p:nvPr/>
        </p:nvSpPr>
        <p:spPr>
          <a:xfrm>
            <a:off x="538920" y="3139560"/>
            <a:ext cx="6760080" cy="2076840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PlaceHolder 18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59840" cy="103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9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91440" y="101520"/>
            <a:ext cx="8960400" cy="6664320"/>
          </a:xfrm>
          <a:prstGeom prst="roundRect">
            <a:avLst>
              <a:gd name="adj" fmla="val 1735"/>
            </a:avLst>
          </a:prstGeom>
          <a:blipFill rotWithShape="0">
            <a:blip r:embed="rId15"/>
            <a:tile/>
          </a:blip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274320" y="278280"/>
            <a:ext cx="8594640" cy="132516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372960" y="372960"/>
            <a:ext cx="8379720" cy="11178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5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2F2F2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1" name="Рисунок 11"/>
          <p:cNvPicPr/>
          <p:nvPr/>
        </p:nvPicPr>
        <p:blipFill>
          <a:blip r:embed="rId16"/>
          <a:stretch/>
        </p:blipFill>
        <p:spPr>
          <a:xfrm>
            <a:off x="6781680" y="5287320"/>
            <a:ext cx="2361600" cy="1569960"/>
          </a:xfrm>
          <a:prstGeom prst="rect">
            <a:avLst/>
          </a:prstGeom>
          <a:ln w="0">
            <a:noFill/>
          </a:ln>
        </p:spPr>
      </p:pic>
      <p:sp>
        <p:nvSpPr>
          <p:cNvPr id="62" name="CustomShape 6"/>
          <p:cNvSpPr/>
          <p:nvPr/>
        </p:nvSpPr>
        <p:spPr>
          <a:xfrm rot="16200000">
            <a:off x="6504120" y="5565240"/>
            <a:ext cx="1569960" cy="101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7"/>
          <p:cNvSpPr/>
          <p:nvPr/>
        </p:nvSpPr>
        <p:spPr>
          <a:xfrm>
            <a:off x="6781680" y="5278320"/>
            <a:ext cx="2361600" cy="1015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8"/>
          <p:cNvSpPr/>
          <p:nvPr/>
        </p:nvSpPr>
        <p:spPr>
          <a:xfrm rot="10800000">
            <a:off x="6768720" y="2803320"/>
            <a:ext cx="2361600" cy="2474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9"/>
          <p:cNvSpPr/>
          <p:nvPr/>
        </p:nvSpPr>
        <p:spPr>
          <a:xfrm rot="5400000">
            <a:off x="4412880" y="4439160"/>
            <a:ext cx="2361600" cy="247428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7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bounosh43.ru/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5" name="Рисунок 16"/>
          <p:cNvPicPr/>
          <p:nvPr/>
        </p:nvPicPr>
        <p:blipFill>
          <a:blip r:embed="rId2"/>
          <a:stretch/>
        </p:blipFill>
        <p:spPr>
          <a:xfrm>
            <a:off x="965160" y="1419840"/>
            <a:ext cx="8178120" cy="5437440"/>
          </a:xfrm>
          <a:prstGeom prst="rect">
            <a:avLst/>
          </a:prstGeom>
          <a:ln w="0">
            <a:noFill/>
          </a:ln>
        </p:spPr>
      </p:pic>
      <p:sp>
        <p:nvSpPr>
          <p:cNvPr id="106" name="CustomShape 2"/>
          <p:cNvSpPr/>
          <p:nvPr/>
        </p:nvSpPr>
        <p:spPr>
          <a:xfrm>
            <a:off x="302760" y="1545120"/>
            <a:ext cx="8367480" cy="19443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entury Gothic"/>
                <a:ea typeface="DejaVu Sans"/>
              </a:rPr>
              <a:t>ОбОб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320400" y="528480"/>
            <a:ext cx="8502480" cy="50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trike="noStrike" cap="all" spc="-1">
                <a:solidFill>
                  <a:srgbClr val="FFFFFF"/>
                </a:solidFill>
                <a:latin typeface="Century Gothic"/>
              </a:rPr>
              <a:t>Управление образования Администрации города Нижний Тагил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108" name="CustomShape 4"/>
          <p:cNvSpPr/>
          <p:nvPr/>
        </p:nvSpPr>
        <p:spPr>
          <a:xfrm rot="16200000">
            <a:off x="3059280" y="-1082520"/>
            <a:ext cx="2156040" cy="7413840"/>
          </a:xfrm>
          <a:prstGeom prst="rect">
            <a:avLst/>
          </a:prstGeom>
          <a:solidFill>
            <a:schemeClr val="bg1"/>
          </a:solidFill>
          <a:ln>
            <a:solidFill>
              <a:srgbClr val="6E6E6E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09" name="CustomShape 5"/>
          <p:cNvSpPr/>
          <p:nvPr/>
        </p:nvSpPr>
        <p:spPr>
          <a:xfrm>
            <a:off x="449280" y="2240640"/>
            <a:ext cx="7413840" cy="1475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464646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Об организации приемной кампании </a:t>
            </a:r>
            <a:endParaRPr lang="ru-RU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в первые классы в </a:t>
            </a:r>
            <a:r>
              <a:rPr lang="ru-RU" sz="3000" b="0" strike="noStrike" spc="-1" dirty="0" smtClean="0">
                <a:solidFill>
                  <a:srgbClr val="000000"/>
                </a:solidFill>
                <a:latin typeface="Century Gothic"/>
                <a:ea typeface="DejaVu Sans"/>
              </a:rPr>
              <a:t>2025 </a:t>
            </a:r>
            <a:r>
              <a:rPr lang="ru-RU" sz="3000" b="0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году</a:t>
            </a:r>
            <a:endParaRPr lang="ru-RU" sz="3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57200" y="315360"/>
            <a:ext cx="8228880" cy="5810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114480" algn="ctr">
              <a:lnSpc>
                <a:spcPct val="100000"/>
              </a:lnSpc>
              <a:spcBef>
                <a:spcPts val="660"/>
              </a:spcBef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  <a:p>
            <a:pPr marL="114480" algn="ctr">
              <a:lnSpc>
                <a:spcPct val="100000"/>
              </a:lnSpc>
              <a:spcBef>
                <a:spcPts val="660"/>
              </a:spcBef>
              <a:tabLst>
                <a:tab pos="0" algn="l"/>
              </a:tabLst>
            </a:pPr>
            <a:endParaRPr lang="ru-RU" sz="3300" b="0" strike="noStrike" spc="-1" dirty="0">
              <a:latin typeface="Arial"/>
            </a:endParaRPr>
          </a:p>
          <a:p>
            <a:pPr marL="114480" algn="ctr">
              <a:lnSpc>
                <a:spcPct val="100000"/>
              </a:lnSpc>
              <a:spcBef>
                <a:spcPts val="660"/>
              </a:spcBef>
              <a:tabLst>
                <a:tab pos="0" algn="l"/>
              </a:tabLst>
            </a:pPr>
            <a:r>
              <a:rPr lang="ru-RU" sz="3300" b="1" strike="noStrike" spc="-1" dirty="0">
                <a:solidFill>
                  <a:srgbClr val="000000"/>
                </a:solidFill>
                <a:latin typeface="Times New Roman"/>
              </a:rPr>
              <a:t>ТРЕБОВАНИЕ ДОКУМЕНТОВ ЗА РАМКАМИ ПЕРЕЧНЯ </a:t>
            </a:r>
            <a:endParaRPr lang="ru-RU" sz="3300" b="1" strike="noStrike" spc="-1" dirty="0">
              <a:latin typeface="Arial"/>
            </a:endParaRPr>
          </a:p>
          <a:p>
            <a:pPr marL="114480" algn="ctr">
              <a:lnSpc>
                <a:spcPct val="100000"/>
              </a:lnSpc>
              <a:spcBef>
                <a:spcPts val="660"/>
              </a:spcBef>
              <a:tabLst>
                <a:tab pos="0" algn="l"/>
              </a:tabLst>
            </a:pPr>
            <a:r>
              <a:rPr lang="ru-RU" sz="3300" b="1" strike="noStrike" spc="-1" dirty="0" smtClean="0">
                <a:solidFill>
                  <a:srgbClr val="000000"/>
                </a:solidFill>
                <a:latin typeface="Times New Roman"/>
              </a:rPr>
              <a:t>ЗАПРЕЩАЕТСЯ</a:t>
            </a:r>
          </a:p>
          <a:p>
            <a:pPr marL="114480" algn="ctr">
              <a:lnSpc>
                <a:spcPct val="100000"/>
              </a:lnSpc>
              <a:spcBef>
                <a:spcPts val="660"/>
              </a:spcBef>
              <a:tabLst>
                <a:tab pos="0" algn="l"/>
              </a:tabLst>
            </a:pPr>
            <a:endParaRPr lang="ru-RU" sz="3300" b="1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marL="114480" algn="ctr">
              <a:lnSpc>
                <a:spcPct val="100000"/>
              </a:lnSpc>
              <a:spcBef>
                <a:spcPts val="660"/>
              </a:spcBef>
              <a:tabLst>
                <a:tab pos="0" algn="l"/>
              </a:tabLst>
            </a:pPr>
            <a:r>
              <a:rPr lang="ru-RU" sz="3300" spc="-1" dirty="0"/>
              <a:t>Выдача </a:t>
            </a:r>
            <a:r>
              <a:rPr lang="ru-RU" sz="3300" spc="-1" dirty="0" smtClean="0"/>
              <a:t>уведомления в </a:t>
            </a:r>
            <a:r>
              <a:rPr lang="ru-RU" sz="3300" spc="-1" dirty="0"/>
              <a:t>получении </a:t>
            </a:r>
            <a:r>
              <a:rPr lang="ru-RU" sz="3300" spc="-1" dirty="0" smtClean="0"/>
              <a:t>документов </a:t>
            </a:r>
            <a:r>
              <a:rPr lang="ru-RU" sz="3300" spc="-1" dirty="0"/>
              <a:t>(указывается регистрационный номер заявления о приеме ребенка в ОУ, перечень представленных документов). </a:t>
            </a:r>
            <a:r>
              <a:rPr lang="ru-RU" sz="3300" spc="-1" dirty="0" smtClean="0"/>
              <a:t>Уведомление заверяется </a:t>
            </a:r>
            <a:r>
              <a:rPr lang="ru-RU" sz="3300" spc="-1" dirty="0"/>
              <a:t>подписью должностного лица ОУ, ответственного за прием документов.</a:t>
            </a:r>
          </a:p>
          <a:p>
            <a:pPr marL="114480" algn="ctr">
              <a:lnSpc>
                <a:spcPct val="100000"/>
              </a:lnSpc>
              <a:spcBef>
                <a:spcPts val="660"/>
              </a:spcBef>
              <a:tabLst>
                <a:tab pos="0" algn="l"/>
              </a:tabLst>
            </a:pPr>
            <a:endParaRPr lang="ru-RU" sz="33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300" b="1" i="0" u="none" strike="noStrike" kern="1200" cap="all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iberation Serif" pitchFamily="18" charset="0"/>
              </a:rPr>
              <a:t>СПОСОБЫ   ПОДАЧИ   ЗАЯВЛЕНИЯ</a:t>
            </a:r>
            <a:endParaRPr lang="ru-RU" b="1" dirty="0">
              <a:latin typeface="Liberation Serif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412776"/>
            <a:ext cx="8229240" cy="5184576"/>
          </a:xfrm>
        </p:spPr>
        <p:txBody>
          <a:bodyPr/>
          <a:lstStyle/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ru-RU" sz="2800" kern="1200" spc="-1" dirty="0" smtClean="0">
              <a:solidFill>
                <a:srgbClr val="000000"/>
              </a:solidFill>
              <a:latin typeface="Liberation Serif" pitchFamily="18" charset="0"/>
            </a:endParaRP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ru-RU" sz="2800" kern="1200" spc="-1" dirty="0" smtClean="0">
                <a:solidFill>
                  <a:srgbClr val="000000"/>
                </a:solidFill>
                <a:latin typeface="Liberation Serif" pitchFamily="18" charset="0"/>
              </a:rPr>
              <a:t>в </a:t>
            </a:r>
            <a:r>
              <a:rPr lang="ru-RU" sz="2800" kern="1200" spc="-1" dirty="0">
                <a:solidFill>
                  <a:srgbClr val="000000"/>
                </a:solidFill>
                <a:latin typeface="Liberation Serif" pitchFamily="18" charset="0"/>
              </a:rPr>
              <a:t>электронной форме посредством ЕПГУ</a:t>
            </a: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ru-RU" sz="2800" kern="1200" spc="-1" dirty="0">
              <a:solidFill>
                <a:srgbClr val="000000"/>
              </a:solidFill>
              <a:latin typeface="Liberation Serif" pitchFamily="18" charset="0"/>
            </a:endParaRP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ru-RU" sz="2800" kern="1200" spc="-1" dirty="0">
                <a:solidFill>
                  <a:srgbClr val="000000"/>
                </a:solidFill>
                <a:latin typeface="Liberation Serif" pitchFamily="18" charset="0"/>
              </a:rPr>
              <a:t>через операторов почтовой связи (фиксируем время доставки)</a:t>
            </a: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lang="ru-RU" sz="2800" kern="1200" spc="-1" dirty="0">
              <a:solidFill>
                <a:srgbClr val="000000"/>
              </a:solidFill>
              <a:latin typeface="Liberation Serif" pitchFamily="18" charset="0"/>
            </a:endParaRP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ru-RU" sz="2800" kern="1200" spc="-1" dirty="0">
                <a:solidFill>
                  <a:srgbClr val="000000"/>
                </a:solidFill>
                <a:latin typeface="Liberation Serif" pitchFamily="18" charset="0"/>
              </a:rPr>
              <a:t>лично в образовательную </a:t>
            </a:r>
            <a:r>
              <a:rPr lang="ru-RU" sz="2800" kern="1200" spc="-1" dirty="0" smtClean="0">
                <a:solidFill>
                  <a:srgbClr val="000000"/>
                </a:solidFill>
                <a:latin typeface="Liberation Serif" pitchFamily="18" charset="0"/>
              </a:rPr>
              <a:t>организацию (по графику работы приемной комиссии)</a:t>
            </a: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ru-RU" sz="28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iberation Serif" pitchFamily="18" charset="0"/>
            </a:endParaRP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ru-RU" sz="2800" kern="1200" spc="-1" dirty="0" smtClean="0">
                <a:solidFill>
                  <a:srgbClr val="000000"/>
                </a:solidFill>
                <a:latin typeface="Liberation Serif" pitchFamily="18" charset="0"/>
              </a:rPr>
              <a:t>в МФЦ</a:t>
            </a:r>
            <a:endParaRPr kumimoji="0" lang="ru-RU" sz="15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241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ru-RU" sz="15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beration Serif" pitchFamily="18" charset="0"/>
            </a:endParaRPr>
          </a:p>
          <a:p>
            <a:pPr marL="33183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0" algn="l"/>
              </a:tabLst>
              <a:defRPr/>
            </a:pPr>
            <a:endParaRPr kumimoji="0" lang="ru-RU" sz="15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46080" marR="0" lvl="0" indent="0" algn="just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15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625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Зачисление в 1 класс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23528" y="2996952"/>
            <a:ext cx="8229240" cy="125028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ru-RU" dirty="0" smtClean="0"/>
              <a:t>П. 32 Порядка (приказ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от 02.09.2020 № 458) – на каждого ребенка, принятого в школу, формируется личное дело, в котором хранятся заявление о приеме на обучение и все представленные родителями (законными представителями) документы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П. 17 Порядка – распорядительный акт (приказ) о приеме на обучение издается руководителем ОУ в течение 3-х рабочих дней после завершения приема заявлений на обучение (1-3 июля 2024 года)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Решение о приеме на обучение (приложение №3 к АР) или решение об отказе в приеме на обучение (приложение №4 к АР) в течение 3-х рабочих дней после утверждения распорядительного акта направляются заявителю в соответствии с  указанным в заявлении способом уведомления заявителя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Внесение сведений в АИС «Образование» (изменение статуса)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74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Создание черновика заявления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67544" y="1628800"/>
            <a:ext cx="8229240" cy="1250280"/>
          </a:xfrm>
        </p:spPr>
        <p:txBody>
          <a:bodyPr/>
          <a:lstStyle/>
          <a:p>
            <a:r>
              <a:rPr lang="ru-RU" sz="2800" dirty="0" smtClean="0">
                <a:latin typeface="Liberation Serif"/>
              </a:rPr>
              <a:t>Алгоритм размещен на сайте управления образования в разделе «Зачисление в 1 классы»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7200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240" cy="1407760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информация размещена на сайте ОУ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 В СЕТИ ИНТЕРНЕТ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336648"/>
          </a:xfrm>
        </p:spPr>
        <p:txBody>
          <a:bodyPr/>
          <a:lstStyle/>
          <a:p>
            <a:pPr algn="ctr"/>
            <a:r>
              <a:rPr lang="en-US" sz="4800" dirty="0" smtClean="0">
                <a:hlinkClick r:id="rId2"/>
              </a:rPr>
              <a:t>http://mbounosh43.ru</a:t>
            </a:r>
            <a:endParaRPr lang="ru-RU" sz="4800" dirty="0" smtClean="0"/>
          </a:p>
          <a:p>
            <a:pPr algn="ctr"/>
            <a:r>
              <a:rPr lang="ru-RU" sz="4800" dirty="0" smtClean="0"/>
              <a:t>Раздел</a:t>
            </a:r>
          </a:p>
          <a:p>
            <a:pPr algn="ctr"/>
            <a:r>
              <a:rPr lang="ru-RU" sz="4800" dirty="0" smtClean="0"/>
              <a:t>«Зачисление в 1 класс»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2510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240" cy="1250280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408240"/>
            <a:ext cx="8259840" cy="103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u="sng" strike="noStrike" cap="all" spc="-1" dirty="0">
                <a:solidFill>
                  <a:srgbClr val="000000"/>
                </a:solidFill>
                <a:latin typeface="Times New Roman"/>
              </a:rPr>
              <a:t>1 апреля в 00 часов   </a:t>
            </a:r>
            <a:r>
              <a:rPr lang="ru-RU" sz="2000" b="1" u="sng" strike="noStrike" cap="all" spc="-1" dirty="0">
                <a:solidFill>
                  <a:srgbClr val="000000"/>
                </a:solidFill>
                <a:latin typeface="Calibri"/>
              </a:rPr>
              <a:t>  </a:t>
            </a:r>
            <a:r>
              <a:rPr b="1" u="sng" dirty="0"/>
              <a:t/>
            </a:r>
            <a:br>
              <a:rPr b="1" u="sng" dirty="0"/>
            </a:br>
            <a:endParaRPr lang="ru-RU" sz="2000" b="1" u="sng" strike="noStrike" spc="-1" dirty="0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488160" y="1052736"/>
            <a:ext cx="8228880" cy="56886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90000" algn="just">
              <a:lnSpc>
                <a:spcPct val="107000"/>
              </a:lnSpc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00000"/>
                </a:solidFill>
                <a:latin typeface="Calibri"/>
              </a:rPr>
              <a:t>         </a:t>
            </a:r>
            <a:endParaRPr lang="ru-RU" sz="1400" b="0" strike="noStrike" spc="-1" dirty="0">
              <a:latin typeface="Arial"/>
            </a:endParaRPr>
          </a:p>
          <a:p>
            <a:pPr marL="375840" indent="-285120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Дети, проживающие на закрепленной территории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7000"/>
              </a:lnSpc>
              <a:tabLst>
                <a:tab pos="0" algn="l"/>
              </a:tabLst>
            </a:pPr>
            <a:endParaRPr lang="ru-RU" sz="2400" b="0" strike="noStrike" spc="-1" dirty="0">
              <a:latin typeface="Arial"/>
            </a:endParaRPr>
          </a:p>
          <a:p>
            <a:pPr marL="375840" indent="-285120">
              <a:lnSpc>
                <a:spcPct val="107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Правом преимущественного приема будут пользоваться дети, поступающие в школу, в которой обучаются их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полнородные и неполнородные брат и (или) 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сестра, в том числе усыновленные (удочеренные)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(основание – часть 3.1 ст. 67 Федерального закона от 29.12.2012 № 273-ФЗ «Об образовании в Российской Федерации»).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7000"/>
              </a:lnSpc>
              <a:tabLst>
                <a:tab pos="0" algn="l"/>
              </a:tabLst>
            </a:pPr>
            <a:endParaRPr lang="ru-RU" sz="2400" b="0" strike="noStrike" spc="-1" dirty="0">
              <a:latin typeface="Arial"/>
            </a:endParaRPr>
          </a:p>
          <a:p>
            <a:pPr marL="90000">
              <a:lnSpc>
                <a:spcPct val="107000"/>
              </a:lnSpc>
              <a:tabLst>
                <a:tab pos="0" algn="l"/>
              </a:tabLst>
            </a:pPr>
            <a:r>
              <a:rPr lang="ru-RU" sz="2400" b="1" u="sng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Обращаем ваше внимание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на то, что регистрация на </a:t>
            </a:r>
            <a:r>
              <a:rPr lang="ru-RU" sz="2400" b="1" u="sng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закрепленной за общеобразовательным учреждением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территории для данной категории детей при зачислении ребенка в учреждение </a:t>
            </a:r>
            <a:r>
              <a:rPr lang="ru-RU" sz="2400" b="1" u="sng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не учитывается</a:t>
            </a:r>
            <a:endParaRPr lang="ru-RU" sz="2400" b="0" u="sng" strike="noStrike" spc="-1" dirty="0">
              <a:latin typeface="Arial"/>
            </a:endParaRPr>
          </a:p>
          <a:p>
            <a:pPr marL="90000"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endParaRPr lang="ru-RU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26240" y="408240"/>
            <a:ext cx="8259840" cy="103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cap="all" spc="-1" dirty="0">
                <a:solidFill>
                  <a:srgbClr val="000000"/>
                </a:solidFill>
                <a:latin typeface="Calibri"/>
              </a:rPr>
              <a:t>Правом </a:t>
            </a:r>
            <a:r>
              <a:rPr lang="ru-RU" sz="2000" b="1" strike="noStrike" cap="all" spc="-1" dirty="0" smtClean="0">
                <a:solidFill>
                  <a:srgbClr val="000000"/>
                </a:solidFill>
                <a:latin typeface="Calibri"/>
              </a:rPr>
              <a:t>ВНЕОЧЕРЕДНОГО ИЛИ первоочередного </a:t>
            </a:r>
            <a:r>
              <a:rPr lang="ru-RU" sz="2000" b="1" strike="noStrike" cap="all" spc="-1" dirty="0">
                <a:solidFill>
                  <a:srgbClr val="000000"/>
                </a:solidFill>
                <a:latin typeface="Calibri"/>
              </a:rPr>
              <a:t>приема в общеобразовательные учреждения будут пользоваться следующие категории детей:</a:t>
            </a:r>
            <a:r>
              <a:rPr dirty="0"/>
              <a:t/>
            </a:r>
            <a:br>
              <a:rPr dirty="0"/>
            </a:br>
            <a:endParaRPr lang="ru-RU" sz="2000" b="0" strike="noStrike" spc="-1" dirty="0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57200" y="1192680"/>
            <a:ext cx="8228880" cy="52606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7000" lnSpcReduction="200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100" b="1" u="sng" spc="-1" dirty="0">
              <a:solidFill>
                <a:srgbClr val="FF0000"/>
              </a:solidFill>
              <a:latin typeface="Liberation Serif" pitchFamily="18" charset="0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100" b="1" u="sng" spc="-1" dirty="0">
                <a:solidFill>
                  <a:srgbClr val="FF0000"/>
                </a:solidFill>
                <a:latin typeface="Liberation Serif" pitchFamily="18" charset="0"/>
              </a:rPr>
              <a:t>ВНЕОЧЕРЕДНОЙ ПРИЁМ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1" u="sng" strike="noStrike" spc="-1" dirty="0">
              <a:solidFill>
                <a:srgbClr val="FF0000"/>
              </a:solidFill>
              <a:latin typeface="Arial"/>
            </a:endParaRPr>
          </a:p>
          <a:p>
            <a:pPr marL="743040" lvl="1" indent="-285120"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дети военнослужащих и дети граждан, пребывавших в добровольческих формированиях, погибших (умерших) при выполнении задач в специальной военной операции либо позднее указанного периода, но вследствие увечья (ранения, травмы, контузии) или заболевания, полученных при выполнении задач в ходе проведения специальной военной операции, в том числе усыновленные (удочеренные) или находящиеся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под 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опекой или попечительством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в 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семье, включая приемную семью либо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в 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случаях, предусмотренных законами субъектов Российской Федерации, патронатную семью, по месту жительства их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семей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(основание 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– Федеральный закон от 27.05.1998 № 76-ФЗ «О статусе военнослужащих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» Федеральный закон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от 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27 мая 1998 года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№ 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76-ФЗ «О статусе военнослужащих»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(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с изменениями 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и 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дополнениями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) (</a:t>
            </a:r>
            <a:r>
              <a:rPr lang="ru-RU" sz="2400" u="sng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часть 8 статьи 24</a:t>
            </a:r>
            <a:r>
              <a:rPr lang="ru-RU" sz="2400" u="sng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)</a:t>
            </a:r>
            <a:endParaRPr lang="ru-RU" sz="2400" u="sng" spc="-1" dirty="0">
              <a:solidFill>
                <a:srgbClr val="000000"/>
              </a:solidFill>
              <a:latin typeface="Liberation Serif" pitchFamily="18" charset="0"/>
              <a:ea typeface="Times New Roman"/>
            </a:endParaRPr>
          </a:p>
          <a:p>
            <a:pPr marL="743040" lvl="1" indent="-285120"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дети сотрудника, погибшего (умершего) при выполнении задач в специальной военной операции либо </a:t>
            </a:r>
            <a:r>
              <a:rPr lang="ru-RU" sz="2400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позднее указанного </a:t>
            </a:r>
            <a:r>
              <a:rPr lang="ru-RU" sz="2400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периода, но вследствие увечья (ранения, травмы, контузии) </a:t>
            </a:r>
            <a:r>
              <a:rPr lang="ru-RU" sz="2400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или </a:t>
            </a:r>
            <a:r>
              <a:rPr lang="ru-RU" sz="2400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заболевания, полученных </a:t>
            </a:r>
            <a:r>
              <a:rPr lang="ru-RU" sz="2400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при </a:t>
            </a:r>
            <a:r>
              <a:rPr lang="ru-RU" sz="2400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выполнении задач в ходе проведения специальной военной операции, </a:t>
            </a:r>
            <a:r>
              <a:rPr lang="ru-RU" sz="2400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в </a:t>
            </a:r>
            <a:r>
              <a:rPr lang="ru-RU" sz="2400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том числе усыновленные (удочеренные) или находящиеся под опекой или попечительством в семье, включая приемную семью либо в случаях, предусмотренных законами субъектов Российской Федерации, патронатную семью, по месту жительства их </a:t>
            </a:r>
            <a:r>
              <a:rPr lang="ru-RU" sz="2400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семей </a:t>
            </a:r>
            <a:r>
              <a:rPr lang="ru-RU" sz="2400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(основание </a:t>
            </a:r>
            <a:r>
              <a:rPr lang="ru-RU" sz="2400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– Федеральный закон от 03.07.2016 № 226-ФЗ «О войсках национальной </a:t>
            </a:r>
            <a:r>
              <a:rPr lang="ru-RU" sz="2400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гвардии Российской </a:t>
            </a:r>
            <a:r>
              <a:rPr lang="ru-RU" sz="2400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Федерации</a:t>
            </a:r>
            <a:r>
              <a:rPr lang="ru-RU" sz="2400" dirty="0" smtClean="0">
                <a:latin typeface="Liberation Serif" pitchFamily="18" charset="0"/>
              </a:rPr>
              <a:t>»)</a:t>
            </a:r>
          </a:p>
          <a:p>
            <a:pPr marL="285840" indent="-285120"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endParaRPr lang="ru-RU" sz="2400" b="1" u="sng" spc="-1" dirty="0">
              <a:solidFill>
                <a:srgbClr val="FF0000"/>
              </a:solidFill>
              <a:latin typeface="Liberation Serif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 dirty="0">
              <a:latin typeface="Liberation Serif" pitchFamily="18" charset="0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     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Для данной категории детей при зачислении в общеобразовательное учреждение </a:t>
            </a:r>
            <a:r>
              <a:rPr lang="ru-RU" sz="2400" b="1" strike="noStrike" spc="-1" dirty="0">
                <a:solidFill>
                  <a:srgbClr val="FF0000"/>
                </a:solidFill>
                <a:latin typeface="Liberation Serif" pitchFamily="18" charset="0"/>
                <a:ea typeface="Times New Roman"/>
              </a:rPr>
              <a:t>регистрация на закрепленной за учреждением территории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будет учитываться</a:t>
            </a:r>
            <a:endParaRPr lang="ru-RU" sz="2400" b="0" strike="noStrike" spc="-1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7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26240" y="408240"/>
            <a:ext cx="8259840" cy="103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cap="all" spc="-1" dirty="0">
                <a:solidFill>
                  <a:srgbClr val="000000"/>
                </a:solidFill>
                <a:latin typeface="Calibri"/>
              </a:rPr>
              <a:t>Правом </a:t>
            </a:r>
            <a:r>
              <a:rPr lang="ru-RU" sz="2000" b="1" strike="noStrike" cap="all" spc="-1" dirty="0" smtClean="0">
                <a:solidFill>
                  <a:srgbClr val="000000"/>
                </a:solidFill>
                <a:latin typeface="Calibri"/>
              </a:rPr>
              <a:t>ВНЕОЧЕРЕДНОГО ИЛИ первоочередного </a:t>
            </a:r>
            <a:r>
              <a:rPr lang="ru-RU" sz="2000" b="1" strike="noStrike" cap="all" spc="-1" dirty="0">
                <a:solidFill>
                  <a:srgbClr val="000000"/>
                </a:solidFill>
                <a:latin typeface="Calibri"/>
              </a:rPr>
              <a:t>приема в общеобразовательные учреждения будут пользоваться следующие категории детей:</a:t>
            </a:r>
            <a:r>
              <a:rPr dirty="0"/>
              <a:t/>
            </a:r>
            <a:br>
              <a:rPr dirty="0"/>
            </a:br>
            <a:endParaRPr lang="ru-RU" sz="2000" b="0" strike="noStrike" spc="-1" dirty="0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57200" y="1192680"/>
            <a:ext cx="8228880" cy="52606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4500" lnSpcReduction="20000"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100" b="1" u="sng" spc="-1" dirty="0">
              <a:solidFill>
                <a:srgbClr val="FF0000"/>
              </a:solidFill>
              <a:latin typeface="Liberation Serif" pitchFamily="18" charset="0"/>
            </a:endParaRPr>
          </a:p>
          <a:p>
            <a:pPr marL="285840" indent="-285120"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endParaRPr lang="ru-RU" sz="2400" b="1" u="sng" spc="-1" dirty="0">
              <a:solidFill>
                <a:srgbClr val="FF0000"/>
              </a:solidFill>
              <a:latin typeface="Liberation Serif" pitchFamily="18" charset="0"/>
            </a:endParaRPr>
          </a:p>
          <a:p>
            <a:pPr marL="720" algn="ctr">
              <a:buClr>
                <a:srgbClr val="000000"/>
              </a:buClr>
              <a:tabLst>
                <a:tab pos="0" algn="l"/>
              </a:tabLst>
            </a:pPr>
            <a:r>
              <a:rPr lang="ru-RU" sz="2400" b="1" u="sng" spc="-1" dirty="0" smtClean="0">
                <a:solidFill>
                  <a:srgbClr val="FF0000"/>
                </a:solidFill>
                <a:latin typeface="Liberation Serif" pitchFamily="18" charset="0"/>
              </a:rPr>
              <a:t>ПЕРВОЧЕРЕДНОЙ ПРИЁМ</a:t>
            </a:r>
            <a:endParaRPr lang="ru-RU" sz="2400" b="1" u="sng" spc="-1" dirty="0">
              <a:solidFill>
                <a:srgbClr val="FF0000"/>
              </a:solidFill>
              <a:latin typeface="Liberation Serif" pitchFamily="18" charset="0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Liberation Serif" pitchFamily="18" charset="0"/>
              </a:rPr>
              <a:t>дети </a:t>
            </a:r>
            <a:r>
              <a:rPr lang="ru-RU" sz="2400" b="0" strike="noStrike" spc="-1" dirty="0">
                <a:solidFill>
                  <a:srgbClr val="000000"/>
                </a:solidFill>
                <a:latin typeface="Liberation Serif" pitchFamily="18" charset="0"/>
              </a:rPr>
              <a:t>сотрудников органов уголовно-исполнительной системы, федеральной противопожарной службы Государственной противопожарной службы, таможенных органов Российской Федерации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itchFamily="18" charset="0"/>
              </a:rPr>
              <a:t>по месту жительства </a:t>
            </a:r>
            <a:r>
              <a:rPr lang="ru-RU" sz="2400" b="0" strike="noStrike" spc="-1" dirty="0">
                <a:solidFill>
                  <a:srgbClr val="000000"/>
                </a:solidFill>
                <a:latin typeface="Liberation Serif" pitchFamily="18" charset="0"/>
              </a:rPr>
              <a:t>(основание – Федеральный закон от 30.12.2012 № 283-ФЗ «О социальных гарантиях сотрудникам некоторых федеральных органов исполнительной власти и внесении изменений в отдельные законодательные акты Российской Федерации»); </a:t>
            </a:r>
            <a:endParaRPr lang="ru-RU" sz="2400" b="0" strike="noStrike" spc="-1" dirty="0">
              <a:latin typeface="Liberation Serif" pitchFamily="18" charset="0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дети сотрудников органов внутренних дел, не являющихся сотрудниками полиции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по месту жительства </a:t>
            </a:r>
            <a:r>
              <a:rPr lang="ru-RU" sz="2400" b="0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(основание – Федеральный закон от 7 февраля 2011 г. № 3-ФЗ «О полиции»)</a:t>
            </a:r>
            <a:endParaRPr lang="ru-RU" sz="2400" b="0" strike="noStrike" spc="-1" dirty="0">
              <a:latin typeface="Liberation Serif" pitchFamily="18" charset="0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дети сотрудников полиции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по месту жительства </a:t>
            </a:r>
            <a:r>
              <a:rPr lang="ru-RU" sz="2400" b="0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(основание – Федеральный закон от 07.02.2011 № 3-ФЗ «О полиции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»)</a:t>
            </a:r>
          </a:p>
          <a:p>
            <a:pPr marL="285840" indent="-285120"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2400" b="1" u="sng" spc="-1" dirty="0">
                <a:solidFill>
                  <a:srgbClr val="000000"/>
                </a:solidFill>
                <a:latin typeface="Liberation Serif" pitchFamily="18" charset="0"/>
              </a:rPr>
              <a:t>Дети лиц, </a:t>
            </a:r>
            <a:r>
              <a:rPr lang="ru-RU" sz="2400" b="1" u="sng" spc="-1" dirty="0" smtClean="0">
                <a:solidFill>
                  <a:srgbClr val="000000"/>
                </a:solidFill>
                <a:latin typeface="Liberation Serif" pitchFamily="18" charset="0"/>
              </a:rPr>
              <a:t>принимающих (принимавших ) участие в СВО (основание – Закон Свердловской области от 15.07.2013 № 78-ОЗ «Об образовании в Свердловской области))</a:t>
            </a:r>
            <a:endParaRPr lang="ru-RU" sz="2400" b="1" u="sng" spc="-1" dirty="0">
              <a:solidFill>
                <a:srgbClr val="000000"/>
              </a:solidFill>
              <a:latin typeface="Liberation Serif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 dirty="0">
              <a:latin typeface="Liberation Serif" pitchFamily="18" charset="0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      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Для данной категории детей при зачислении в общеобразовательное учреждение </a:t>
            </a:r>
            <a:r>
              <a:rPr lang="ru-RU" sz="2400" b="1" strike="noStrike" spc="-1" dirty="0">
                <a:solidFill>
                  <a:srgbClr val="FF0000"/>
                </a:solidFill>
                <a:latin typeface="Liberation Serif" pitchFamily="18" charset="0"/>
                <a:ea typeface="Times New Roman"/>
              </a:rPr>
              <a:t>регистрация на закрепленной за учреждением территории </a:t>
            </a:r>
            <a:r>
              <a:rPr lang="ru-RU" sz="2400" b="1" strike="noStrike" spc="-1" dirty="0">
                <a:solidFill>
                  <a:srgbClr val="000000"/>
                </a:solidFill>
                <a:latin typeface="Liberation Serif" pitchFamily="18" charset="0"/>
                <a:ea typeface="Times New Roman"/>
              </a:rPr>
              <a:t>будет учитываться</a:t>
            </a:r>
            <a:endParaRPr lang="ru-RU" sz="2400" b="0" strike="noStrike" spc="-1" dirty="0">
              <a:latin typeface="Liberation Serif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26240" y="408240"/>
            <a:ext cx="8259840" cy="782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8000"/>
          </a:bodyPr>
          <a:lstStyle/>
          <a:p>
            <a:pPr algn="ctr">
              <a:lnSpc>
                <a:spcPct val="100000"/>
              </a:lnSpc>
            </a:pPr>
            <a:r>
              <a:rPr lang="ru-RU" sz="3000" b="1" strike="noStrike" cap="all" spc="-1" dirty="0">
                <a:solidFill>
                  <a:srgbClr val="000000"/>
                </a:solidFill>
                <a:latin typeface="Liberation Serif" pitchFamily="18" charset="0"/>
              </a:rPr>
              <a:t>Перечень </a:t>
            </a:r>
            <a:r>
              <a:rPr lang="ru-RU" sz="3000" b="1" strike="noStrike" cap="all" spc="-1" dirty="0" smtClean="0">
                <a:solidFill>
                  <a:srgbClr val="000000"/>
                </a:solidFill>
                <a:latin typeface="Liberation Serif" pitchFamily="18" charset="0"/>
              </a:rPr>
              <a:t>   НЕОБХОДИМЫХ     документов</a:t>
            </a:r>
            <a:endParaRPr lang="ru-RU" sz="3000" b="1" strike="noStrike" spc="-1" dirty="0">
              <a:latin typeface="Liberation Serif" pitchFamily="18" charset="0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115627705"/>
              </p:ext>
            </p:extLst>
          </p:nvPr>
        </p:nvGraphicFramePr>
        <p:xfrm>
          <a:off x="444600" y="1015920"/>
          <a:ext cx="8228880" cy="5221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26240" y="408240"/>
            <a:ext cx="8259840" cy="782640"/>
          </a:xfrm>
          <a:prstGeom prst="rect">
            <a:avLst/>
          </a:prstGeom>
          <a:noFill/>
          <a:ln w="0">
            <a:noFill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rgbClr r="0" g="0" b="0"/>
          </a:lnRef>
          <a:fillRef idx="2">
            <a:schemeClr val="accent2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5500"/>
          </a:bodyPr>
          <a:lstStyle/>
          <a:p>
            <a:pPr algn="ctr">
              <a:lnSpc>
                <a:spcPct val="100000"/>
              </a:lnSpc>
            </a:pPr>
            <a:r>
              <a:rPr lang="ru-RU" sz="3000" b="0" strike="noStrike" cap="all" spc="-1" dirty="0">
                <a:solidFill>
                  <a:srgbClr val="000000"/>
                </a:solidFill>
                <a:latin typeface="Times New Roman"/>
              </a:rPr>
              <a:t>Перечень </a:t>
            </a:r>
            <a:r>
              <a:rPr lang="ru-RU" sz="3000" b="0" strike="noStrike" cap="all" spc="-1" dirty="0" smtClean="0">
                <a:solidFill>
                  <a:srgbClr val="000000"/>
                </a:solidFill>
                <a:latin typeface="Times New Roman"/>
              </a:rPr>
              <a:t>необходимых </a:t>
            </a:r>
            <a:r>
              <a:rPr lang="ru-RU" sz="3000" b="0" strike="noStrike" cap="all" spc="-1" dirty="0">
                <a:solidFill>
                  <a:srgbClr val="000000"/>
                </a:solidFill>
                <a:latin typeface="Times New Roman"/>
              </a:rPr>
              <a:t>документов</a:t>
            </a:r>
            <a:endParaRPr lang="ru-RU" sz="3000" b="0" strike="noStrike" spc="-1" dirty="0">
              <a:latin typeface="Arial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2943929687"/>
              </p:ext>
            </p:extLst>
          </p:nvPr>
        </p:nvGraphicFramePr>
        <p:xfrm>
          <a:off x="426240" y="1080000"/>
          <a:ext cx="8228880" cy="4737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695792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домов, закрепленные за МАОУ НОШ № 43, на основании Постановления Администрации города Нижний Тагил от 03.03.2025 г. № 546-ПА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755576" y="2132856"/>
            <a:ext cx="4906888" cy="2944888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Зари,18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 Ленинградский,102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 Ленинградский,104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 Ленинградский,106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 Ленинградский,108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2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620688"/>
            <a:ext cx="8229240" cy="4961112"/>
          </a:xfrm>
        </p:spPr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1 классов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2024/2025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 — 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вакантных мест 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состоянию на 01.04.2024) — 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43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240" cy="1250280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приемной комиссии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430106"/>
              </p:ext>
            </p:extLst>
          </p:nvPr>
        </p:nvGraphicFramePr>
        <p:xfrm>
          <a:off x="1259632" y="1700808"/>
          <a:ext cx="6549390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2409190"/>
                <a:gridCol w="2430145"/>
                <a:gridCol w="1710055"/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приема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Время приема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кабинета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01.04.2024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8.00-12.00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13.00 – 16.00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Каждый понедельник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08.30 - 11.00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Каждая среда 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16.00 - 17.00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или 4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Каждый четверг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08.30 – 11.00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7620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28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3925</TotalTime>
  <Words>944</Words>
  <Application>Microsoft Office PowerPoint</Application>
  <PresentationFormat>Экран (4:3)</PresentationFormat>
  <Paragraphs>104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Адреса домов, закрепленные за МАОУ НОШ № 43, на основании Постановления Администрации города Нижний Тагил от 03.03.2025 г. № 546-ПА</vt:lpstr>
      <vt:lpstr>Презентация PowerPoint</vt:lpstr>
      <vt:lpstr>График работы приемной комиссии</vt:lpstr>
      <vt:lpstr>Презентация PowerPoint</vt:lpstr>
      <vt:lpstr>СПОСОБЫ   ПОДАЧИ   ЗАЯВЛЕНИЯ</vt:lpstr>
      <vt:lpstr>Зачисление в 1 класс</vt:lpstr>
      <vt:lpstr>Создание черновика заявления</vt:lpstr>
      <vt:lpstr> Вся информация размещена на сайте ОУ  АДРЕС САЙТА В СЕТИ ИНТЕРНЕТ</vt:lpstr>
      <vt:lpstr>СПАСИБО ЗА ВНИМАНИЕ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Анастасия</cp:lastModifiedBy>
  <cp:revision>235</cp:revision>
  <cp:lastPrinted>2024-03-20T09:28:02Z</cp:lastPrinted>
  <dcterms:created xsi:type="dcterms:W3CDTF">2016-11-18T14:12:19Z</dcterms:created>
  <dcterms:modified xsi:type="dcterms:W3CDTF">2025-03-25T17:37:07Z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PJSC "New Engineering Technologies"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15</vt:i4>
  </property>
</Properties>
</file>