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  <p:sldMasterId id="2147483660" r:id="rId2"/>
  </p:sldMasterIdLst>
  <p:notesMasterIdLst>
    <p:notesMasterId r:id="rId16"/>
  </p:notesMasterIdLst>
  <p:sldIdLst>
    <p:sldId id="256" r:id="rId3"/>
    <p:sldId id="257" r:id="rId4"/>
    <p:sldId id="266" r:id="rId5"/>
    <p:sldId id="279" r:id="rId6"/>
    <p:sldId id="280" r:id="rId7"/>
    <p:sldId id="272" r:id="rId8"/>
    <p:sldId id="270" r:id="rId9"/>
    <p:sldId id="274" r:id="rId10"/>
    <p:sldId id="265" r:id="rId11"/>
    <p:sldId id="282" r:id="rId12"/>
    <p:sldId id="276" r:id="rId13"/>
    <p:sldId id="277" r:id="rId14"/>
    <p:sldId id="283" r:id="rId15"/>
  </p:sldIdLst>
  <p:sldSz cx="12192000" cy="6858000"/>
  <p:notesSz cx="6797675" cy="9931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-2394" y="-1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XO Oriel"/>
              </a:rPr>
              <a:t>Для перемещения страницы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756000" y="5080957"/>
            <a:ext cx="6047640" cy="481334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4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dt" idx="19"/>
          </p:nvPr>
        </p:nvSpPr>
        <p:spPr>
          <a:xfrm>
            <a:off x="4278960" y="0"/>
            <a:ext cx="3280680" cy="5344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60" name="PlaceHolder 5"/>
          <p:cNvSpPr>
            <a:spLocks noGrp="1"/>
          </p:cNvSpPr>
          <p:nvPr>
            <p:ph type="ftr" idx="20"/>
          </p:nvPr>
        </p:nvSpPr>
        <p:spPr>
          <a:xfrm>
            <a:off x="0" y="10162273"/>
            <a:ext cx="3280680" cy="5344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61" name="PlaceHolder 6"/>
          <p:cNvSpPr>
            <a:spLocks noGrp="1"/>
          </p:cNvSpPr>
          <p:nvPr>
            <p:ph type="sldNum" idx="21"/>
          </p:nvPr>
        </p:nvSpPr>
        <p:spPr>
          <a:xfrm>
            <a:off x="4278960" y="10162273"/>
            <a:ext cx="3280680" cy="53449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84BB7131-314F-4912-9C7C-A411D52746D1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969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607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2779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6035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053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010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1786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331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043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111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29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267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600" y="221040"/>
            <a:ext cx="1097232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860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0" y="0"/>
            <a:ext cx="12191040" cy="6857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121920" y="101520"/>
            <a:ext cx="11947200" cy="6664320"/>
          </a:xfrm>
          <a:prstGeom prst="roundRect">
            <a:avLst>
              <a:gd name="adj" fmla="val 1735"/>
            </a:avLst>
          </a:prstGeom>
          <a:blipFill rotWithShape="0">
            <a:blip r:embed="rId15"/>
            <a:tile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ustomShape 3"/>
          <p:cNvSpPr/>
          <p:nvPr/>
        </p:nvSpPr>
        <p:spPr>
          <a:xfrm>
            <a:off x="365760" y="278280"/>
            <a:ext cx="11459520" cy="132516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CustomShape 4"/>
          <p:cNvSpPr/>
          <p:nvPr/>
        </p:nvSpPr>
        <p:spPr>
          <a:xfrm>
            <a:off x="497280" y="372960"/>
            <a:ext cx="11172960" cy="11178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5"/>
          <p:cNvSpPr/>
          <p:nvPr/>
        </p:nvSpPr>
        <p:spPr>
          <a:xfrm>
            <a:off x="0" y="0"/>
            <a:ext cx="12191040" cy="6857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2F2F2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1" name="Рисунок 11"/>
          <p:cNvPicPr/>
          <p:nvPr/>
        </p:nvPicPr>
        <p:blipFill>
          <a:blip r:embed="rId16"/>
          <a:stretch/>
        </p:blipFill>
        <p:spPr>
          <a:xfrm>
            <a:off x="9042240" y="5287320"/>
            <a:ext cx="3148800" cy="1569960"/>
          </a:xfrm>
          <a:prstGeom prst="rect">
            <a:avLst/>
          </a:prstGeom>
          <a:ln w="0">
            <a:noFill/>
          </a:ln>
        </p:spPr>
      </p:pic>
      <p:sp>
        <p:nvSpPr>
          <p:cNvPr id="62" name="CustomShape 6"/>
          <p:cNvSpPr/>
          <p:nvPr/>
        </p:nvSpPr>
        <p:spPr>
          <a:xfrm rot="16200000">
            <a:off x="8933820" y="5396040"/>
            <a:ext cx="1569960" cy="13536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7"/>
          <p:cNvSpPr/>
          <p:nvPr/>
        </p:nvSpPr>
        <p:spPr>
          <a:xfrm>
            <a:off x="9042240" y="5278320"/>
            <a:ext cx="3148800" cy="1015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8"/>
          <p:cNvSpPr/>
          <p:nvPr/>
        </p:nvSpPr>
        <p:spPr>
          <a:xfrm rot="10800000">
            <a:off x="9024960" y="2803320"/>
            <a:ext cx="3148800" cy="2474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9"/>
          <p:cNvSpPr/>
          <p:nvPr/>
        </p:nvSpPr>
        <p:spPr>
          <a:xfrm rot="5400000">
            <a:off x="6277440" y="4026780"/>
            <a:ext cx="2361600" cy="3299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108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" name="PlaceHolder 10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7" name="PlaceHolder 11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425545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/>
    <p:bodyStyle>
      <a:lvl1pPr marL="432000" indent="-324000"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/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4"/>
          <p:cNvPicPr/>
          <p:nvPr/>
        </p:nvPicPr>
        <p:blipFill>
          <a:blip r:embed="rId2"/>
          <a:stretch/>
        </p:blipFill>
        <p:spPr>
          <a:xfrm>
            <a:off x="0" y="0"/>
            <a:ext cx="12191040" cy="6855840"/>
          </a:xfrm>
          <a:prstGeom prst="rect">
            <a:avLst/>
          </a:prstGeom>
          <a:ln w="0">
            <a:noFill/>
          </a:ln>
        </p:spPr>
      </p:pic>
      <p:sp>
        <p:nvSpPr>
          <p:cNvPr id="63" name="TextBox 3"/>
          <p:cNvSpPr/>
          <p:nvPr/>
        </p:nvSpPr>
        <p:spPr>
          <a:xfrm>
            <a:off x="555120" y="3029400"/>
            <a:ext cx="11314800" cy="52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endParaRPr lang="ru-RU" sz="2800" b="0" strike="noStrike" spc="-1">
              <a:solidFill>
                <a:schemeClr val="lt1"/>
              </a:solidFill>
              <a:latin typeface="Arial"/>
            </a:endParaRPr>
          </a:p>
        </p:txBody>
      </p:sp>
      <p:sp>
        <p:nvSpPr>
          <p:cNvPr id="64" name="TextBox 5"/>
          <p:cNvSpPr/>
          <p:nvPr/>
        </p:nvSpPr>
        <p:spPr>
          <a:xfrm>
            <a:off x="850680" y="2752560"/>
            <a:ext cx="9518040" cy="5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40000" y="1620000"/>
            <a:ext cx="11555640" cy="2368800"/>
          </a:xfrm>
          <a:prstGeom prst="rect">
            <a:avLst/>
          </a:prstGeom>
          <a:solidFill>
            <a:srgbClr val="729FC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5400" b="1" strike="noStrike" spc="-1" dirty="0">
                <a:solidFill>
                  <a:srgbClr val="FFFFFF"/>
                </a:solidFill>
                <a:latin typeface="XO Oriel"/>
              </a:rPr>
              <a:t>Об организации </a:t>
            </a:r>
            <a:r>
              <a:rPr lang="ru-RU" sz="5400" b="1" spc="-1" dirty="0" smtClean="0">
                <a:solidFill>
                  <a:srgbClr val="FFFFFF"/>
                </a:solidFill>
                <a:latin typeface="XO Oriel"/>
              </a:rPr>
              <a:t>приемной кампании в первые классы </a:t>
            </a:r>
            <a:br>
              <a:rPr lang="ru-RU" sz="5400" b="1" spc="-1" dirty="0" smtClean="0">
                <a:solidFill>
                  <a:srgbClr val="FFFFFF"/>
                </a:solidFill>
                <a:latin typeface="XO Oriel"/>
              </a:rPr>
            </a:br>
            <a:r>
              <a:rPr lang="ru-RU" sz="5400" b="1" spc="-1" dirty="0" smtClean="0">
                <a:solidFill>
                  <a:srgbClr val="FFFFFF"/>
                </a:solidFill>
                <a:latin typeface="XO Oriel"/>
              </a:rPr>
              <a:t>в 2026 году</a:t>
            </a:r>
            <a:endParaRPr lang="ru-RU" sz="5400" b="1" strike="noStrike" spc="-1" dirty="0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2"/>
          <p:cNvSpPr/>
          <p:nvPr/>
        </p:nvSpPr>
        <p:spPr>
          <a:xfrm>
            <a:off x="0" y="0"/>
            <a:ext cx="12191040" cy="10375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ctr"/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ПРОВЕРКА</a:t>
            </a:r>
            <a:r>
              <a:rPr lang="ru-RU" sz="3200" b="1" spc="-1" dirty="0">
                <a:solidFill>
                  <a:srgbClr val="FFFFFF"/>
                </a:solidFill>
              </a:rPr>
              <a:t> </a:t>
            </a: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ДОКУМЕНТОВ</a:t>
            </a:r>
            <a:r>
              <a:rPr lang="ru-RU" sz="3200" b="1" spc="-1" dirty="0">
                <a:solidFill>
                  <a:srgbClr val="FFFFFF"/>
                </a:solidFill>
              </a:rPr>
              <a:t>, </a:t>
            </a:r>
            <a:br>
              <a:rPr lang="ru-RU" sz="3200" b="1" spc="-1" dirty="0">
                <a:solidFill>
                  <a:srgbClr val="FFFFFF"/>
                </a:solidFill>
              </a:rPr>
            </a:b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НАПРАВЛЕНИЕ</a:t>
            </a:r>
            <a:r>
              <a:rPr lang="ru-RU" sz="3200" b="1" spc="-1" dirty="0">
                <a:solidFill>
                  <a:srgbClr val="FFFFFF"/>
                </a:solidFill>
              </a:rPr>
              <a:t>  </a:t>
            </a: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НА ТЕСТИРОВАНИЕ</a:t>
            </a:r>
            <a:endParaRPr lang="ru-RU" sz="3200" b="1" spc="-1" dirty="0">
              <a:solidFill>
                <a:srgbClr val="FFFFFF"/>
              </a:solidFill>
              <a:latin typeface="XO Oriel"/>
            </a:endParaRPr>
          </a:p>
        </p:txBody>
      </p:sp>
      <p:sp>
        <p:nvSpPr>
          <p:cNvPr id="77" name="TextBox 1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8" name="Прямоугольник 5"/>
          <p:cNvSpPr/>
          <p:nvPr/>
        </p:nvSpPr>
        <p:spPr>
          <a:xfrm>
            <a:off x="9688320" y="3733920"/>
            <a:ext cx="2239920" cy="55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1640" tIns="35640" rIns="71640" bIns="35640" anchor="t">
            <a:spAutoFit/>
          </a:bodyPr>
          <a:lstStyle/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37240" y="180000"/>
            <a:ext cx="11390880" cy="71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ru-RU" sz="2000" b="1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2" name="Прямоугольник: скругленные углы 3"/>
          <p:cNvSpPr/>
          <p:nvPr/>
        </p:nvSpPr>
        <p:spPr>
          <a:xfrm>
            <a:off x="237240" y="1037520"/>
            <a:ext cx="11642400" cy="5820480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521280" indent="-17136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Образовательная </a:t>
            </a:r>
            <a:r>
              <a:rPr lang="ru-RU" sz="32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организация не более 5 рабочих дней проводит проверку комплектности предоставленных </a:t>
            </a: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документов</a:t>
            </a:r>
            <a:endParaRPr lang="ru-RU" sz="32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  <a:p>
            <a:pPr marL="521280" indent="-17136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Если представлен полный комплект документов, общеобразовательная организация </a:t>
            </a: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проверяет </a:t>
            </a:r>
            <a:r>
              <a:rPr lang="ru-RU" sz="32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их </a:t>
            </a: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достоверность</a:t>
            </a:r>
            <a:endParaRPr lang="ru-RU" sz="32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  <a:p>
            <a:pPr marL="521280" indent="-17136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После проверки достоверности документов ребенок направляется </a:t>
            </a: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в </a:t>
            </a:r>
            <a:r>
              <a:rPr lang="ru-RU" sz="32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тестирующую </a:t>
            </a:r>
            <a:r>
              <a:rPr lang="ru-RU" sz="32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организацию</a:t>
            </a:r>
            <a:endParaRPr lang="ru-RU" sz="32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29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2"/>
          <p:cNvSpPr/>
          <p:nvPr/>
        </p:nvSpPr>
        <p:spPr>
          <a:xfrm>
            <a:off x="0" y="0"/>
            <a:ext cx="12191040" cy="10375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ctr"/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ПРОВЕРКА</a:t>
            </a:r>
            <a:r>
              <a:rPr lang="ru-RU" sz="3200" b="1" spc="-1" dirty="0">
                <a:solidFill>
                  <a:srgbClr val="FFFFFF"/>
                </a:solidFill>
              </a:rPr>
              <a:t> </a:t>
            </a: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ДОКУМЕНТОВ</a:t>
            </a:r>
            <a:r>
              <a:rPr lang="ru-RU" sz="3200" b="1" spc="-1" dirty="0">
                <a:solidFill>
                  <a:srgbClr val="FFFFFF"/>
                </a:solidFill>
              </a:rPr>
              <a:t>, </a:t>
            </a:r>
            <a:br>
              <a:rPr lang="ru-RU" sz="3200" b="1" spc="-1" dirty="0">
                <a:solidFill>
                  <a:srgbClr val="FFFFFF"/>
                </a:solidFill>
              </a:rPr>
            </a:b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НАПРАВЛЕНИЕ</a:t>
            </a:r>
            <a:r>
              <a:rPr lang="ru-RU" sz="3200" b="1" spc="-1" dirty="0">
                <a:solidFill>
                  <a:srgbClr val="FFFFFF"/>
                </a:solidFill>
              </a:rPr>
              <a:t>  </a:t>
            </a:r>
            <a:r>
              <a:rPr lang="ru-RU" sz="3200" b="1" spc="-1" dirty="0">
                <a:solidFill>
                  <a:srgbClr val="FFFFFF"/>
                </a:solidFill>
                <a:latin typeface="Century Gothic"/>
              </a:rPr>
              <a:t>НА ТЕСТИРОВАНИЕ</a:t>
            </a:r>
            <a:endParaRPr lang="ru-RU" sz="3200" b="1" spc="-1" dirty="0">
              <a:solidFill>
                <a:srgbClr val="FFFFFF"/>
              </a:solidFill>
              <a:latin typeface="XO Oriel"/>
            </a:endParaRPr>
          </a:p>
        </p:txBody>
      </p:sp>
      <p:sp>
        <p:nvSpPr>
          <p:cNvPr id="77" name="TextBox 1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8" name="Прямоугольник 5"/>
          <p:cNvSpPr/>
          <p:nvPr/>
        </p:nvSpPr>
        <p:spPr>
          <a:xfrm>
            <a:off x="9688320" y="3733920"/>
            <a:ext cx="2239920" cy="55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1640" tIns="35640" rIns="71640" bIns="35640" anchor="t">
            <a:spAutoFit/>
          </a:bodyPr>
          <a:lstStyle/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37240" y="180000"/>
            <a:ext cx="11390880" cy="71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ru-RU" sz="2000" b="1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2" name="Прямоугольник: скругленные углы 3"/>
          <p:cNvSpPr/>
          <p:nvPr/>
        </p:nvSpPr>
        <p:spPr>
          <a:xfrm>
            <a:off x="237240" y="1037520"/>
            <a:ext cx="11642400" cy="5638800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34992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</a:pPr>
            <a:endParaRPr lang="ru-RU" sz="2000" b="1" strike="noStrike" spc="-1" dirty="0" smtClean="0">
              <a:solidFill>
                <a:schemeClr val="dk1"/>
              </a:solidFill>
              <a:latin typeface="Century Gothic"/>
              <a:ea typeface="Times New Roman"/>
            </a:endParaRPr>
          </a:p>
          <a:p>
            <a:pPr marL="521280" indent="-17136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Информация </a:t>
            </a:r>
            <a:r>
              <a:rPr lang="ru-RU" sz="28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 направлении на тестировании направляется по </a:t>
            </a:r>
            <a:r>
              <a:rPr lang="ru-RU" sz="28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адресу, </a:t>
            </a:r>
            <a:r>
              <a:rPr lang="ru-RU" sz="28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указанному в заявлении о приеме на </a:t>
            </a:r>
            <a:r>
              <a:rPr lang="ru-RU" sz="28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обучение;</a:t>
            </a:r>
            <a:endParaRPr lang="ru-RU" sz="28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  <a:p>
            <a:pPr marL="521280" indent="-171360" algn="just" defTabSz="914400">
              <a:lnSpc>
                <a:spcPct val="100000"/>
              </a:lnSpc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1" strike="noStrike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Одновременно общеобразовательная организация уведомляет тестирующую организацию в электронной форме через ЕПГУ </a:t>
            </a:r>
            <a:r>
              <a:rPr lang="ru-RU" sz="2800" b="1" strike="noStrike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или нарочно</a:t>
            </a:r>
          </a:p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2800" b="1" spc="-1" dirty="0">
                <a:solidFill>
                  <a:srgbClr val="000000"/>
                </a:solidFill>
                <a:latin typeface="Liberation Serif" pitchFamily="18" charset="0"/>
              </a:rPr>
              <a:t>Родители не позднее чем через 7 рабочих дней после дня получения направления лично обращаются в тестирующую организацию для записи на </a:t>
            </a:r>
            <a:r>
              <a:rPr lang="ru-RU" sz="2800" b="1" spc="-1" dirty="0" smtClean="0">
                <a:solidFill>
                  <a:srgbClr val="000000"/>
                </a:solidFill>
                <a:latin typeface="Liberation Serif" pitchFamily="18" charset="0"/>
              </a:rPr>
              <a:t>тестирование</a:t>
            </a:r>
          </a:p>
          <a:p>
            <a:pPr marL="349920" algn="ctr">
              <a:spcBef>
                <a:spcPts val="1321"/>
              </a:spcBef>
              <a:buClr>
                <a:srgbClr val="000000"/>
              </a:buClr>
            </a:pPr>
            <a:r>
              <a:rPr lang="ru-RU" sz="2800" b="1" strike="noStrike" spc="-1" dirty="0" smtClean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Если </a:t>
            </a:r>
            <a:r>
              <a:rPr lang="ru-RU" sz="2800" b="1" strike="noStrike" spc="-1" dirty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предоставлен неполный комплект документов, общеобразовательная организация не рассматривает заявление!</a:t>
            </a:r>
            <a:endParaRPr lang="ru-RU" sz="28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4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2"/>
          <p:cNvSpPr/>
          <p:nvPr/>
        </p:nvSpPr>
        <p:spPr>
          <a:xfrm>
            <a:off x="0" y="0"/>
            <a:ext cx="12191040" cy="10375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ctr"/>
            <a:r>
              <a:rPr lang="ru-RU" sz="3200" b="1" spc="-1" dirty="0" smtClean="0">
                <a:solidFill>
                  <a:srgbClr val="FFFFFF"/>
                </a:solidFill>
                <a:latin typeface="Century Gothic"/>
              </a:rPr>
              <a:t>ПОСЛЕ   ПРОХОЖДЕНИЯ   ТЕСТИРОВАНИЯ</a:t>
            </a:r>
            <a:endParaRPr lang="ru-RU" sz="3200" b="1" spc="-1" dirty="0">
              <a:solidFill>
                <a:srgbClr val="FFFFFF"/>
              </a:solidFill>
              <a:latin typeface="XO Oriel"/>
            </a:endParaRPr>
          </a:p>
        </p:txBody>
      </p:sp>
      <p:sp>
        <p:nvSpPr>
          <p:cNvPr id="77" name="TextBox 1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8" name="Прямоугольник 5"/>
          <p:cNvSpPr/>
          <p:nvPr/>
        </p:nvSpPr>
        <p:spPr>
          <a:xfrm>
            <a:off x="9688320" y="3733920"/>
            <a:ext cx="2239920" cy="55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1640" tIns="35640" rIns="71640" bIns="35640" anchor="t">
            <a:spAutoFit/>
          </a:bodyPr>
          <a:lstStyle/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37240" y="180000"/>
            <a:ext cx="11390880" cy="71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ru-RU" sz="2000" b="1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2" name="Прямоугольник: скругленные углы 3"/>
          <p:cNvSpPr/>
          <p:nvPr/>
        </p:nvSpPr>
        <p:spPr>
          <a:xfrm>
            <a:off x="237240" y="1037520"/>
            <a:ext cx="11642400" cy="5547600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Тестирующая организация в течение 3-х дней после тестирования уведомляет образовательную организацию (школу) о </a:t>
            </a: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результатах</a:t>
            </a:r>
          </a:p>
          <a:p>
            <a:pPr marL="349920" algn="just">
              <a:spcBef>
                <a:spcPts val="1321"/>
              </a:spcBef>
              <a:buClr>
                <a:srgbClr val="000000"/>
              </a:buClr>
            </a:pPr>
            <a:endParaRPr lang="ru-RU" sz="3200" b="1" spc="-1" dirty="0">
              <a:solidFill>
                <a:schemeClr val="dk1"/>
              </a:solidFill>
              <a:latin typeface="Liberation Serif" pitchFamily="18" charset="0"/>
              <a:ea typeface="Times New Roman"/>
            </a:endParaRPr>
          </a:p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Информация о результатах тестирования и рассмотрения заявления о приеме на обучение направляется по адресу (почтовый или электронный), указанному в заявлении о приеме на обучение, и в личный кабинет </a:t>
            </a: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ЕПГУ</a:t>
            </a:r>
            <a:endParaRPr lang="ru-RU" sz="3200" b="1" spc="-1" dirty="0">
              <a:solidFill>
                <a:schemeClr val="dk1"/>
              </a:solidFill>
              <a:latin typeface="Liberation Serif" pitchFamily="18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72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2"/>
          <p:cNvSpPr/>
          <p:nvPr/>
        </p:nvSpPr>
        <p:spPr>
          <a:xfrm>
            <a:off x="0" y="0"/>
            <a:ext cx="12191040" cy="10375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ctr"/>
            <a:r>
              <a:rPr lang="ru-RU" sz="3200" b="1" spc="-1" dirty="0" smtClean="0">
                <a:solidFill>
                  <a:srgbClr val="FFFFFF"/>
                </a:solidFill>
                <a:latin typeface="Century Gothic"/>
              </a:rPr>
              <a:t>ПОСЛЕ   ПРОХОЖДЕНИЯ   ТЕСТИРОВАНИЯ</a:t>
            </a:r>
            <a:endParaRPr lang="ru-RU" sz="3200" b="1" spc="-1" dirty="0">
              <a:solidFill>
                <a:srgbClr val="FFFFFF"/>
              </a:solidFill>
              <a:latin typeface="XO Oriel"/>
            </a:endParaRPr>
          </a:p>
        </p:txBody>
      </p:sp>
      <p:sp>
        <p:nvSpPr>
          <p:cNvPr id="77" name="TextBox 1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8" name="Прямоугольник 5"/>
          <p:cNvSpPr/>
          <p:nvPr/>
        </p:nvSpPr>
        <p:spPr>
          <a:xfrm>
            <a:off x="9688320" y="3733920"/>
            <a:ext cx="2239920" cy="55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1640" tIns="35640" rIns="71640" bIns="35640" anchor="t">
            <a:spAutoFit/>
          </a:bodyPr>
          <a:lstStyle/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  <a:p>
            <a:pPr algn="ctr" defTabSz="714960">
              <a:lnSpc>
                <a:spcPct val="100000"/>
              </a:lnSpc>
              <a:tabLst>
                <a:tab pos="0" algn="l"/>
              </a:tabLst>
            </a:pPr>
            <a:endParaRPr lang="ru-RU" sz="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37240" y="180000"/>
            <a:ext cx="11390880" cy="71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ru-RU" sz="2000" b="1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2" name="Прямоугольник: скругленные углы 3"/>
          <p:cNvSpPr/>
          <p:nvPr/>
        </p:nvSpPr>
        <p:spPr>
          <a:xfrm>
            <a:off x="237240" y="1037520"/>
            <a:ext cx="11642400" cy="5547600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Руководитель  </a:t>
            </a:r>
            <a:r>
              <a:rPr lang="ru-RU" sz="3200" b="1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общеобразовательной организации издает распорядительный акт о приеме на обучение ребенка в течение 5 рабочих дней после официального поступления информации об успешном прохождении </a:t>
            </a: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тестирования</a:t>
            </a:r>
          </a:p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Если ребенок не прошел тестирование, предлагается пройти дополнительное обучение русскому </a:t>
            </a: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языку</a:t>
            </a:r>
          </a:p>
          <a:p>
            <a:pPr marL="521280" indent="-171360" algn="just">
              <a:spcBef>
                <a:spcPts val="1321"/>
              </a:spcBef>
              <a:buClr>
                <a:srgbClr val="000000"/>
              </a:buClr>
              <a:buFont typeface="Wingdings" charset="2"/>
              <a:buChar char=""/>
            </a:pPr>
            <a:r>
              <a:rPr lang="ru-RU" sz="3200" b="1" spc="-1" dirty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Повторно пройти тестирование можно не ранее, чем через 3 </a:t>
            </a:r>
            <a:r>
              <a:rPr lang="ru-RU" sz="3200" b="1" spc="-1" dirty="0" smtClean="0">
                <a:solidFill>
                  <a:schemeClr val="dk1"/>
                </a:solidFill>
                <a:latin typeface="Liberation Serif" pitchFamily="18" charset="0"/>
                <a:ea typeface="Times New Roman"/>
              </a:rPr>
              <a:t>месяца</a:t>
            </a:r>
            <a:endParaRPr lang="ru-RU" sz="3200" b="1" strike="noStrike" spc="-1" dirty="0">
              <a:solidFill>
                <a:srgbClr val="000000"/>
              </a:solidFill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4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0"/>
            <a:ext cx="12191040" cy="9997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800" b="1" strike="noStrike" spc="-1" dirty="0" smtClean="0">
                <a:solidFill>
                  <a:srgbClr val="FFFFFF"/>
                </a:solidFill>
                <a:latin typeface="Century Gothic"/>
              </a:rPr>
              <a:t>1 апреля с 00 часов</a:t>
            </a:r>
            <a:endParaRPr lang="ru-RU" sz="48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853440"/>
            <a:ext cx="12192000" cy="60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 algn="ctr"/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Дети, проживающие на закрепленной 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территории </a:t>
            </a:r>
            <a:r>
              <a:rPr lang="ru-RU" sz="28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МАОУ НОШ № </a:t>
            </a:r>
            <a:r>
              <a:rPr lang="ru-RU" sz="2800" b="1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43:</a:t>
            </a:r>
            <a:endParaRPr lang="ru-RU" sz="2800" b="1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ул. 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Зари,18; пр</a:t>
            </a:r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Ленинградский,102; пр</a:t>
            </a:r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Ленинградский,104;</a:t>
            </a:r>
            <a:endParaRPr lang="ru-RU" sz="2800" spc="-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п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Ленинградский,106; пр</a:t>
            </a:r>
            <a:r>
              <a:rPr lang="ru-RU" sz="2800" spc="-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2800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Ленинградский,108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000" b="0" strike="noStrike" spc="-1" dirty="0">
              <a:latin typeface="Arial"/>
            </a:endParaRPr>
          </a:p>
          <a:p>
            <a:pPr marL="375840" indent="-285120" algn="just">
              <a:lnSpc>
                <a:spcPct val="107000"/>
              </a:lnSpc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Правом преимущественного приема будут пользоваться дети, поступающие в школу, в которой обучаются их 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полнородные и неполнородные брат и (или) 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сестра, в том числе усыновленные (удочеренные) </a:t>
            </a:r>
            <a:r>
              <a:rPr lang="ru-RU" sz="28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(основание – часть 3.1 ст. 67 Федерального закона от 29.12.2012 № 273-ФЗ «Об образовании в Российской Федерации</a:t>
            </a:r>
            <a:r>
              <a:rPr lang="ru-RU" sz="28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»)</a:t>
            </a:r>
          </a:p>
          <a:p>
            <a:pPr marL="90720">
              <a:lnSpc>
                <a:spcPct val="107000"/>
              </a:lnSpc>
              <a:buClr>
                <a:srgbClr val="000000"/>
              </a:buClr>
              <a:tabLst>
                <a:tab pos="0" algn="l"/>
              </a:tabLst>
            </a:pPr>
            <a:endParaRPr lang="ru-RU" sz="2000" b="0" strike="noStrike" spc="-1" dirty="0">
              <a:latin typeface="Arial"/>
            </a:endParaRPr>
          </a:p>
          <a:p>
            <a:pPr algn="ctr">
              <a:lnSpc>
                <a:spcPct val="107000"/>
              </a:lnSpc>
              <a:tabLst>
                <a:tab pos="0" algn="l"/>
              </a:tabLst>
            </a:pPr>
            <a:r>
              <a:rPr lang="ru-RU" sz="2800" b="1" u="sng" spc="-1" dirty="0">
                <a:solidFill>
                  <a:srgbClr val="000000"/>
                </a:solidFill>
                <a:latin typeface="Times New Roman"/>
                <a:ea typeface="Times New Roman"/>
              </a:rPr>
              <a:t>Обращаем ваше внимание </a:t>
            </a:r>
            <a:r>
              <a:rPr lang="ru-RU" sz="28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на то, что регистрация на </a:t>
            </a:r>
            <a:r>
              <a:rPr lang="ru-RU" sz="2800" b="1" u="sng" spc="-1" dirty="0">
                <a:solidFill>
                  <a:srgbClr val="000000"/>
                </a:solidFill>
                <a:latin typeface="Times New Roman"/>
                <a:ea typeface="Times New Roman"/>
              </a:rPr>
              <a:t>закрепленной за общеобразовательным учреждением </a:t>
            </a:r>
            <a:r>
              <a:rPr lang="ru-RU" sz="2800" b="1" spc="-1" dirty="0">
                <a:solidFill>
                  <a:srgbClr val="000000"/>
                </a:solidFill>
                <a:latin typeface="Times New Roman"/>
                <a:ea typeface="Times New Roman"/>
              </a:rPr>
              <a:t>территории для данной категории детей при зачислении ребенка в учреждение </a:t>
            </a:r>
            <a:r>
              <a:rPr lang="ru-RU" sz="2800" b="1" u="sng" strike="noStrike" spc="-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не учитывается</a:t>
            </a:r>
            <a:endParaRPr lang="ru-RU" sz="2800" b="0" u="sng" strike="noStrike" spc="-1" dirty="0" smtClean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-178253"/>
            <a:ext cx="12191040" cy="1160985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entury Gothic"/>
              </a:rPr>
              <a:t>Право внеочередного приема</a:t>
            </a:r>
            <a:endParaRPr lang="ru-RU" sz="44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236780" y="588892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960" y="999876"/>
            <a:ext cx="12191040" cy="5286376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3200" b="1" i="0" u="sng" strike="noStrike" kern="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</a:endParaRPr>
          </a:p>
          <a:p>
            <a:pPr marL="285840" lvl="0" indent="-285120"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kumimoji="0" lang="ru-RU" sz="3200" b="0" i="0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дети </a:t>
            </a:r>
            <a:r>
              <a:rPr lang="ru-RU" sz="3200" kern="0" spc="-1" dirty="0">
                <a:solidFill>
                  <a:srgbClr val="000000"/>
                </a:solidFill>
                <a:latin typeface="Liberation Serif" pitchFamily="18" charset="0"/>
                <a:ea typeface="Times New Roman"/>
              </a:rPr>
              <a:t>военнослужащих, погибших (умерших) при выполнении задач в </a:t>
            </a:r>
            <a:r>
              <a:rPr lang="ru-RU" sz="3200" kern="0" spc="-1" dirty="0" smtClean="0">
                <a:solidFill>
                  <a:srgbClr val="000000"/>
                </a:solidFill>
                <a:latin typeface="Liberation Serif" pitchFamily="18" charset="0"/>
                <a:ea typeface="Times New Roman"/>
              </a:rPr>
              <a:t>СВО, </a:t>
            </a:r>
            <a:r>
              <a:rPr kumimoji="0" lang="ru-RU" sz="3200" b="1" i="0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по месту жительства их </a:t>
            </a:r>
            <a:r>
              <a:rPr kumimoji="0" lang="ru-RU" sz="3200" b="1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семей;</a:t>
            </a:r>
          </a:p>
          <a:p>
            <a:pPr marL="285840" lvl="0" indent="-285120"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kumimoji="0" lang="ru-RU" sz="3200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дети </a:t>
            </a:r>
            <a:r>
              <a:rPr kumimoji="0" lang="ru-RU" sz="3200" i="0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сотрудников войск национальной гвардии </a:t>
            </a:r>
            <a:r>
              <a:rPr kumimoji="0" lang="ru-RU" sz="3200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РФ, </a:t>
            </a:r>
            <a:r>
              <a:rPr lang="ru-RU" sz="3200" kern="0" spc="-1" dirty="0">
                <a:solidFill>
                  <a:srgbClr val="000000"/>
                </a:solidFill>
                <a:latin typeface="Liberation Serif" pitchFamily="18" charset="0"/>
                <a:ea typeface="Times New Roman"/>
              </a:rPr>
              <a:t>погибших (умерших) при выполнении задач в </a:t>
            </a:r>
            <a:r>
              <a:rPr lang="ru-RU" sz="3200" kern="0" spc="-1" dirty="0" smtClean="0">
                <a:solidFill>
                  <a:srgbClr val="000000"/>
                </a:solidFill>
                <a:latin typeface="Liberation Serif" pitchFamily="18" charset="0"/>
                <a:ea typeface="Times New Roman"/>
              </a:rPr>
              <a:t>СВО, </a:t>
            </a:r>
            <a:r>
              <a:rPr kumimoji="0" lang="ru-RU" sz="3200" b="1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по </a:t>
            </a:r>
            <a:r>
              <a:rPr kumimoji="0" lang="ru-RU" sz="3200" b="1" i="0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месту жительства их </a:t>
            </a:r>
            <a:r>
              <a:rPr kumimoji="0" lang="ru-RU" sz="3200" b="1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семей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3200" b="0" i="0" strike="noStrike" kern="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32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       </a:t>
            </a:r>
            <a:r>
              <a:rPr kumimoji="0" lang="ru-RU" sz="3200" b="1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Для данной категории детей при зачислении в общеобразовательное учреждение </a:t>
            </a:r>
            <a:r>
              <a:rPr kumimoji="0" lang="ru-RU" sz="3200" b="1" i="0" u="none" strike="noStrike" kern="0" cap="none" spc="-1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регистрация на закрепленной за учреждением территории </a:t>
            </a:r>
            <a:r>
              <a:rPr kumimoji="0" lang="ru-RU" sz="3200" b="1" i="0" u="none" strike="noStrike" kern="0" cap="none" spc="-1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 </a:t>
            </a:r>
            <a:r>
              <a:rPr kumimoji="0" lang="ru-RU" sz="32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учитывается</a:t>
            </a:r>
            <a:endParaRPr kumimoji="0" lang="ru-RU" sz="3200" b="0" i="0" u="none" strike="noStrike" kern="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12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1"/>
            <a:ext cx="12191040" cy="112776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 smtClean="0">
                <a:solidFill>
                  <a:srgbClr val="FFFFFF"/>
                </a:solidFill>
                <a:latin typeface="Century Gothic"/>
              </a:rPr>
              <a:t>Право первоочередного приема</a:t>
            </a:r>
            <a:endParaRPr lang="ru-RU" sz="40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0" y="1308600"/>
            <a:ext cx="12039600" cy="5549400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rmAutofit fontScale="97000" lnSpcReduction="10000"/>
          </a:bodyPr>
          <a:lstStyle/>
          <a:p>
            <a:pPr marL="285840" marR="0" lvl="0" indent="-28512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0" algn="l"/>
              </a:tabLst>
              <a:defRPr/>
            </a:pPr>
            <a:r>
              <a:rPr kumimoji="0" lang="ru-RU" sz="2900" b="0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дети </a:t>
            </a:r>
            <a:r>
              <a:rPr kumimoji="0" lang="ru-RU" sz="29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сотрудников органов уголовно-исполнительной системы, федеральной противопожарной службы Государственной противопожарной службы, таможенных органов Российской Федерации </a:t>
            </a:r>
            <a:r>
              <a:rPr kumimoji="0" lang="ru-RU" sz="2900" b="1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по месту </a:t>
            </a:r>
            <a:r>
              <a:rPr kumimoji="0" lang="ru-RU" sz="29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жительства;</a:t>
            </a:r>
          </a:p>
          <a:p>
            <a:pPr marL="285840" lvl="0" indent="-285120"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ru-RU" sz="2900" kern="0" spc="-1" dirty="0">
                <a:solidFill>
                  <a:prstClr val="black"/>
                </a:solidFill>
                <a:latin typeface="Liberation Serif" pitchFamily="18" charset="0"/>
              </a:rPr>
              <a:t>дети </a:t>
            </a:r>
            <a:r>
              <a:rPr lang="ru-RU" sz="2900" kern="0" spc="-1" dirty="0" smtClean="0">
                <a:solidFill>
                  <a:prstClr val="black"/>
                </a:solidFill>
                <a:latin typeface="Liberation Serif" pitchFamily="18" charset="0"/>
              </a:rPr>
              <a:t>военнослужащих по </a:t>
            </a:r>
            <a:r>
              <a:rPr lang="ru-RU" sz="2900" kern="0" spc="-1" dirty="0">
                <a:solidFill>
                  <a:prstClr val="black"/>
                </a:solidFill>
                <a:latin typeface="Liberation Serif" pitchFamily="18" charset="0"/>
              </a:rPr>
              <a:t>месту жительства их </a:t>
            </a:r>
            <a:r>
              <a:rPr lang="ru-RU" sz="2900" kern="0" spc="-1" dirty="0" smtClean="0">
                <a:solidFill>
                  <a:prstClr val="black"/>
                </a:solidFill>
                <a:latin typeface="Liberation Serif" pitchFamily="18" charset="0"/>
              </a:rPr>
              <a:t>семей;</a:t>
            </a:r>
            <a:endParaRPr lang="ru-RU" sz="2900" kern="0" spc="-1" dirty="0">
              <a:solidFill>
                <a:prstClr val="black"/>
              </a:solidFill>
              <a:latin typeface="Liberation Serif" pitchFamily="18" charset="0"/>
            </a:endParaRPr>
          </a:p>
          <a:p>
            <a:pPr marL="285840" marR="0" lvl="0" indent="-28512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0" algn="l"/>
              </a:tabLst>
              <a:defRPr/>
            </a:pPr>
            <a:r>
              <a:rPr kumimoji="0" lang="ru-RU" sz="2900" b="0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дети </a:t>
            </a:r>
            <a:r>
              <a:rPr kumimoji="0" lang="ru-RU" sz="29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сотрудников органов внутренних дел, не являющихся сотрудниками </a:t>
            </a:r>
            <a:r>
              <a:rPr kumimoji="0" lang="ru-RU" sz="2900" b="0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полиции,</a:t>
            </a:r>
            <a:r>
              <a:rPr kumimoji="0" lang="ru-RU" sz="2900" b="0" i="0" u="none" strike="noStrike" kern="0" cap="none" spc="-1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 </a:t>
            </a:r>
            <a:r>
              <a:rPr kumimoji="0" lang="ru-RU" sz="29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по </a:t>
            </a:r>
            <a:r>
              <a:rPr kumimoji="0" lang="ru-RU" sz="2900" b="1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месту </a:t>
            </a:r>
            <a:r>
              <a:rPr kumimoji="0" lang="ru-RU" sz="29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жительства;</a:t>
            </a:r>
          </a:p>
          <a:p>
            <a:pPr marL="285840" marR="0" lvl="0" indent="-2851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0" algn="l"/>
              </a:tabLst>
              <a:defRPr/>
            </a:pPr>
            <a:r>
              <a:rPr kumimoji="0" lang="ru-RU" sz="2900" b="0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дети </a:t>
            </a:r>
            <a:r>
              <a:rPr kumimoji="0" lang="ru-RU" sz="29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сотрудников полиции </a:t>
            </a:r>
            <a:r>
              <a:rPr kumimoji="0" lang="ru-RU" sz="2900" b="1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по месту </a:t>
            </a:r>
            <a:r>
              <a:rPr kumimoji="0" lang="ru-RU" sz="29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жительства; </a:t>
            </a:r>
          </a:p>
          <a:p>
            <a:pPr marL="285840" marR="0" lvl="0" indent="-28512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0" algn="l"/>
              </a:tabLst>
              <a:defRPr/>
            </a:pPr>
            <a:r>
              <a:rPr lang="ru-RU" sz="2900" kern="0" spc="-1" dirty="0">
                <a:solidFill>
                  <a:srgbClr val="000000"/>
                </a:solidFill>
                <a:latin typeface="Liberation Serif" pitchFamily="18" charset="0"/>
              </a:rPr>
              <a:t>д</a:t>
            </a:r>
            <a:r>
              <a:rPr kumimoji="0" lang="ru-RU" sz="2900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ети </a:t>
            </a:r>
            <a:r>
              <a:rPr kumimoji="0" lang="ru-RU" sz="2900" i="0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лиц, </a:t>
            </a:r>
            <a:r>
              <a:rPr kumimoji="0" lang="ru-RU" sz="2900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принимающих (принимавших ) участие в СВО, </a:t>
            </a:r>
            <a:r>
              <a:rPr kumimoji="0" lang="ru-RU" sz="2900" b="1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по месту</a:t>
            </a:r>
            <a:r>
              <a:rPr kumimoji="0" lang="ru-RU" sz="2900" b="1" i="0" strike="noStrike" kern="0" cap="none" spc="-1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 </a:t>
            </a:r>
            <a:r>
              <a:rPr kumimoji="0" lang="ru-RU" sz="2900" b="1" i="0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</a:rPr>
              <a:t>жительства</a:t>
            </a:r>
            <a:endParaRPr kumimoji="0" lang="ru-RU" sz="2900" b="1" i="0" strike="noStrike" kern="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iberation Serif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900" b="0" i="0" strike="noStrike" kern="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ru-RU" sz="2900" b="0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       </a:t>
            </a:r>
            <a:r>
              <a:rPr kumimoji="0" lang="ru-RU" sz="2900" b="1" i="0" u="none" strike="noStrike" kern="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Для данной категории детей при зачислении в общеобразовательное учреждение </a:t>
            </a:r>
            <a:r>
              <a:rPr kumimoji="0" lang="ru-RU" sz="2900" b="1" i="0" u="none" strike="noStrike" kern="0" cap="none" spc="-1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регистрация на закрепленной за учреждением территории </a:t>
            </a:r>
            <a:r>
              <a:rPr kumimoji="0" lang="ru-RU" sz="2900" b="1" i="0" u="none" strike="noStrike" kern="0" cap="none" spc="-1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 </a:t>
            </a:r>
            <a:r>
              <a:rPr kumimoji="0" lang="ru-RU" sz="2900" b="1" i="0" u="none" strike="noStrike" kern="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iberation Serif" pitchFamily="18" charset="0"/>
                <a:ea typeface="Times New Roman"/>
              </a:rPr>
              <a:t>учитывается</a:t>
            </a:r>
            <a:endParaRPr kumimoji="0" lang="ru-RU" sz="2900" b="0" i="0" u="none" strike="noStrike" kern="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88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960" y="-1"/>
            <a:ext cx="12191040" cy="1308601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32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1036320" y="4024983"/>
            <a:ext cx="9966960" cy="1004217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rmAutofit fontScale="97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100" b="1" i="0" u="sng" strike="noStrike" kern="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iberation Serif" pitchFamily="18" charset="0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422190" y="125152"/>
            <a:ext cx="11346660" cy="1033088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C7C7C7"/>
              </a:gs>
            </a:gsLst>
            <a:lin ang="5400000"/>
          </a:gradFill>
          <a:ln w="9360">
            <a:solidFill>
              <a:srgbClr val="AEAEA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8500"/>
          </a:bodyPr>
          <a:lstStyle/>
          <a:p>
            <a:pPr algn="ctr">
              <a:lnSpc>
                <a:spcPct val="100000"/>
              </a:lnSpc>
            </a:pPr>
            <a:r>
              <a:rPr lang="ru-RU" sz="2800" b="1" cap="all" spc="-1" dirty="0" smtClean="0">
                <a:solidFill>
                  <a:schemeClr val="accent1">
                    <a:lumMod val="75000"/>
                  </a:schemeClr>
                </a:solidFill>
                <a:latin typeface="Times New Roman"/>
              </a:rPr>
              <a:t>График работы приемной комиссии по приему заявлений на зачисление в первый класс</a:t>
            </a:r>
            <a:endParaRPr lang="ru-RU" sz="2800" b="1" strike="noStrike" spc="-1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98520" y="1454992"/>
            <a:ext cx="6385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/>
          </a:p>
          <a:p>
            <a:endParaRPr lang="ru-RU" sz="1600" b="1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613647"/>
              </p:ext>
            </p:extLst>
          </p:nvPr>
        </p:nvGraphicFramePr>
        <p:xfrm>
          <a:off x="376951" y="1831821"/>
          <a:ext cx="11395949" cy="1940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8796"/>
                <a:gridCol w="2663256"/>
                <a:gridCol w="1873897"/>
              </a:tblGrid>
              <a:tr h="44448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Дата приема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>
                          <a:effectLst/>
                        </a:rPr>
                        <a:t>Время приема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>
                          <a:effectLst/>
                        </a:rPr>
                        <a:t>№ кабинета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2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01.04.2026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8.00-12.00,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13.00-16.00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1/4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260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Каждый понедельник 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17.00-18.00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1/4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4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Каждый четверг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08.30 – 11.00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1/4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39011"/>
              </p:ext>
            </p:extLst>
          </p:nvPr>
        </p:nvGraphicFramePr>
        <p:xfrm>
          <a:off x="356835" y="4738157"/>
          <a:ext cx="11479289" cy="1205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08955"/>
                <a:gridCol w="2682732"/>
                <a:gridCol w="1887602"/>
              </a:tblGrid>
              <a:tr h="34441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Дата приема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>
                          <a:effectLst/>
                        </a:rPr>
                        <a:t>Время приема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>
                          <a:effectLst/>
                        </a:rPr>
                        <a:t>№ кабинета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6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Каждый понедельник </a:t>
                      </a:r>
                      <a:endParaRPr lang="ru-RU" sz="20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15.30 </a:t>
                      </a:r>
                      <a:r>
                        <a:rPr lang="ru-RU" sz="2000" b="1" dirty="0">
                          <a:effectLst/>
                        </a:rPr>
                        <a:t>- </a:t>
                      </a:r>
                      <a:r>
                        <a:rPr lang="ru-RU" sz="2000" b="1" dirty="0" smtClean="0">
                          <a:effectLst/>
                        </a:rPr>
                        <a:t>16.30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04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6200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Каждый четверг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08.30 – 11.00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  <a:tab pos="76200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573766" y="3176686"/>
            <a:ext cx="68961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62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7620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67000" y="1308601"/>
            <a:ext cx="722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на период с 01.04.2026 г. по 31.05.2026 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010" y="4070836"/>
            <a:ext cx="11597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на период с 01.06.2026 по 30.06.2026 г.</a:t>
            </a:r>
          </a:p>
        </p:txBody>
      </p:sp>
    </p:spTree>
    <p:extLst>
      <p:ext uri="{BB962C8B-B14F-4D97-AF65-F5344CB8AC3E}">
        <p14:creationId xmlns:p14="http://schemas.microsoft.com/office/powerpoint/2010/main" val="370591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1"/>
            <a:ext cx="12191040" cy="161712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 smtClean="0">
                <a:solidFill>
                  <a:srgbClr val="FFFFFF"/>
                </a:solidFill>
                <a:latin typeface="Century Gothic"/>
              </a:rPr>
              <a:t>СПОСОБЫ ПОДАЧИ ЗАЯВЛЕНИЯ</a:t>
            </a:r>
            <a:endParaRPr lang="ru-RU" sz="40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0" y="1571624"/>
            <a:ext cx="12191040" cy="5286376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rmAutofit fontScale="97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100" b="1" i="0" u="sng" strike="noStrike" kern="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iberation Serif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/>
          </p:nvPr>
        </p:nvSpPr>
        <p:spPr>
          <a:xfrm>
            <a:off x="5886450" y="2980327"/>
            <a:ext cx="5354400" cy="91511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kumimoji="0" lang="ru-RU" sz="3500" b="1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iberation Serif" pitchFamily="18" charset="0"/>
              </a:rPr>
              <a:t>Иностранные граждане и лица без гражданства</a:t>
            </a:r>
          </a:p>
          <a:p>
            <a:pPr marL="0" lvl="0" indent="0">
              <a:buNone/>
            </a:pPr>
            <a:endParaRPr kumimoji="0" lang="ru-RU" sz="3600" b="1" i="0" u="sng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iberation Serif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/>
          </p:nvPr>
        </p:nvSpPr>
        <p:spPr>
          <a:xfrm>
            <a:off x="459780" y="3262810"/>
            <a:ext cx="5354400" cy="3166565"/>
          </a:xfrm>
        </p:spPr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в электронной форме посредством ЕПГУ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через МФЦ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через операторов почтовой связи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лично в школу</a:t>
            </a:r>
            <a:endParaRPr lang="ru-RU" sz="3200" b="1" dirty="0">
              <a:latin typeface="Liberation Serif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/>
          </p:nvPr>
        </p:nvSpPr>
        <p:spPr>
          <a:xfrm>
            <a:off x="6095520" y="3685552"/>
            <a:ext cx="5354400" cy="3055816"/>
          </a:xfrm>
        </p:spPr>
        <p:txBody>
          <a:bodyPr/>
          <a:lstStyle/>
          <a:p>
            <a:pPr marL="285750" lvl="0" indent="-285750">
              <a:buFontTx/>
              <a:buChar char="-"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iberation Serif" pitchFamily="18" charset="0"/>
              </a:rPr>
              <a:t>в электронной форме посредством ЕПГУ</a:t>
            </a:r>
          </a:p>
          <a:p>
            <a:pPr lvl="0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iberation Serif" pitchFamily="18" charset="0"/>
            </a:endParaRPr>
          </a:p>
          <a:p>
            <a:pPr marL="285750" lvl="0" indent="-285750">
              <a:buFontTx/>
              <a:buChar char="-"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iberation Serif" pitchFamily="18" charset="0"/>
              </a:rPr>
              <a:t>через операторов почтовой связи</a:t>
            </a:r>
          </a:p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/>
          </p:nvPr>
        </p:nvSpPr>
        <p:spPr>
          <a:xfrm>
            <a:off x="322620" y="2628744"/>
            <a:ext cx="5354400" cy="915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u="sng" dirty="0" smtClean="0">
                <a:latin typeface="Liberation Serif" pitchFamily="18" charset="0"/>
              </a:rPr>
              <a:t>Граждане РФ</a:t>
            </a:r>
            <a:endParaRPr lang="ru-RU" sz="3200" b="1" u="sng" dirty="0">
              <a:latin typeface="Liberation Serif" pitchFamily="18" charset="0"/>
            </a:endParaRPr>
          </a:p>
        </p:txBody>
      </p:sp>
      <p:sp>
        <p:nvSpPr>
          <p:cNvPr id="10" name="Подзаголовок 2"/>
          <p:cNvSpPr>
            <a:spLocks noGrp="1"/>
          </p:cNvSpPr>
          <p:nvPr>
            <p:ph type="body"/>
          </p:nvPr>
        </p:nvSpPr>
        <p:spPr>
          <a:xfrm>
            <a:off x="175320" y="1617120"/>
            <a:ext cx="11597580" cy="9151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dirty="0" smtClean="0">
                <a:latin typeface="Liberation Serif" pitchFamily="18" charset="0"/>
              </a:rPr>
              <a:t>Действие Порядка приема на обучение, утв. приказом </a:t>
            </a:r>
            <a:r>
              <a:rPr lang="ru-RU" sz="3600" b="1" dirty="0" err="1" smtClean="0">
                <a:latin typeface="Liberation Serif" pitchFamily="18" charset="0"/>
              </a:rPr>
              <a:t>Минпросвещения</a:t>
            </a:r>
            <a:r>
              <a:rPr lang="ru-RU" sz="3600" b="1" dirty="0" smtClean="0">
                <a:latin typeface="Liberation Serif" pitchFamily="18" charset="0"/>
              </a:rPr>
              <a:t> России от 02.09.2020 № 458, продлено до 01.03.2032</a:t>
            </a:r>
            <a:endParaRPr lang="ru-RU" sz="3600" b="1" dirty="0"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54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1"/>
            <a:ext cx="12191040" cy="971550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rgbClr val="FFFFFF"/>
                </a:solidFill>
                <a:latin typeface="Century Gothic"/>
              </a:rPr>
              <a:t>ПЕРЕЧЕНЬ НЕОБХОДИМЫХ ДОКУМЕНТОВ </a:t>
            </a:r>
          </a:p>
          <a:p>
            <a:pPr algn="ctr">
              <a:lnSpc>
                <a:spcPct val="100000"/>
              </a:lnSpc>
            </a:pPr>
            <a:r>
              <a:rPr lang="ru-RU" sz="3600" b="1" spc="-1" dirty="0" smtClean="0">
                <a:solidFill>
                  <a:srgbClr val="FFFFFF"/>
                </a:solidFill>
                <a:latin typeface="Century Gothic"/>
              </a:rPr>
              <a:t>(для граждан РФ)</a:t>
            </a:r>
            <a:endParaRPr lang="ru-RU" sz="36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0" y="1571624"/>
            <a:ext cx="12191040" cy="5286376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rmAutofit fontScale="97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100" b="1" i="0" u="sng" strike="noStrike" kern="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0" y="1280430"/>
            <a:ext cx="11406600" cy="577562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</a:t>
            </a:r>
            <a:r>
              <a:rPr lang="ru-RU" sz="3600" dirty="0" smtClean="0">
                <a:latin typeface="Liberation Serif" pitchFamily="18" charset="0"/>
              </a:rPr>
              <a:t>свидетельства о рождении ребенка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документа, удостоверяющего личность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документа о регистрации по месту жительства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документа, подтверждающего установление опеки или попечительства (при необходимости)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свидетельства о рождении брата или сестры при преимущественном праве на зачисление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заключения ПМПК (при наличии)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latin typeface="Liberation Serif" pitchFamily="18" charset="0"/>
              </a:rPr>
              <a:t>Копия документа, подтверждающего льготу</a:t>
            </a:r>
          </a:p>
          <a:p>
            <a:pPr marL="285750" indent="-285750">
              <a:buFontTx/>
              <a:buChar char="-"/>
            </a:pPr>
            <a:endParaRPr lang="ru-RU" sz="3600" dirty="0"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85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0" y="45495"/>
            <a:ext cx="12191040" cy="1571625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 smtClean="0">
                <a:solidFill>
                  <a:srgbClr val="FFFFFF"/>
                </a:solidFill>
                <a:latin typeface="Century Gothic"/>
              </a:rPr>
              <a:t>АЛГОРИТМ ДЕЙСТВИЙ</a:t>
            </a:r>
            <a:endParaRPr lang="ru-RU" sz="40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" name="CustomShape 2"/>
          <p:cNvSpPr/>
          <p:nvPr/>
        </p:nvSpPr>
        <p:spPr>
          <a:xfrm>
            <a:off x="0" y="1308600"/>
            <a:ext cx="11772900" cy="54327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90000" algn="just">
              <a:lnSpc>
                <a:spcPct val="107000"/>
              </a:lnSpc>
              <a:tabLst>
                <a:tab pos="0" algn="l"/>
              </a:tabLst>
            </a:pPr>
            <a:r>
              <a:rPr lang="ru-RU" sz="1400" b="0" strike="noStrike" spc="-1" dirty="0">
                <a:solidFill>
                  <a:srgbClr val="000000"/>
                </a:solidFill>
                <a:latin typeface="Calibri"/>
              </a:rPr>
              <a:t>         </a:t>
            </a:r>
            <a:endParaRPr lang="ru-RU" sz="1400" b="0" strike="noStrike" spc="-1" dirty="0">
              <a:latin typeface="Arial"/>
            </a:endParaRPr>
          </a:p>
          <a:p>
            <a:pPr>
              <a:lnSpc>
                <a:spcPct val="107000"/>
              </a:lnSpc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  <a:p>
            <a:pPr marL="90000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2400" b="0" strike="noStrike" spc="-1" dirty="0">
              <a:latin typeface="Arial"/>
            </a:endParaRPr>
          </a:p>
        </p:txBody>
      </p:sp>
      <p:sp>
        <p:nvSpPr>
          <p:cNvPr id="5" name="CustomShape 2"/>
          <p:cNvSpPr/>
          <p:nvPr/>
        </p:nvSpPr>
        <p:spPr>
          <a:xfrm>
            <a:off x="0" y="1571624"/>
            <a:ext cx="12191040" cy="5286376"/>
          </a:xfrm>
          <a:prstGeom prst="rect">
            <a:avLst/>
          </a:prstGeom>
          <a:noFill/>
          <a:ln w="0">
            <a:noFill/>
          </a:ln>
          <a:effectLst/>
        </p:spPr>
        <p:txBody>
          <a:bodyPr lIns="90000" tIns="45000" rIns="90000" bIns="45000">
            <a:normAutofit fontScale="97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2100" b="1" i="0" u="sng" strike="noStrike" kern="0" cap="none" spc="-1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iberation Serif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/>
          </p:nvPr>
        </p:nvSpPr>
        <p:spPr>
          <a:xfrm>
            <a:off x="175320" y="3032760"/>
            <a:ext cx="10191048" cy="3585072"/>
          </a:xfrm>
        </p:spPr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Проверка комплектности документов (1 рабочий день)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Приглашение в школу (при необходимости)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Выдача (направление) уведомления о приеме (отказе) документов (приложения №№ 1,2 к АР)</a:t>
            </a:r>
          </a:p>
          <a:p>
            <a:pPr marL="285750" indent="-285750">
              <a:buFontTx/>
              <a:buChar char="-"/>
            </a:pPr>
            <a:r>
              <a:rPr lang="ru-RU" sz="3200" b="1" dirty="0" smtClean="0">
                <a:latin typeface="Liberation Serif" pitchFamily="18" charset="0"/>
              </a:rPr>
              <a:t>Зачисление в школу или отказ в зачислении </a:t>
            </a:r>
            <a:br>
              <a:rPr lang="ru-RU" sz="3200" b="1" dirty="0" smtClean="0">
                <a:latin typeface="Liberation Serif" pitchFamily="18" charset="0"/>
              </a:rPr>
            </a:br>
            <a:r>
              <a:rPr lang="ru-RU" sz="3200" b="1" dirty="0" smtClean="0">
                <a:latin typeface="Liberation Serif" pitchFamily="18" charset="0"/>
              </a:rPr>
              <a:t>(3 рабочих дня, с 1 по 3 июля; приложения №№ 3, 4 к АР)</a:t>
            </a:r>
          </a:p>
          <a:p>
            <a:pPr marL="285750" indent="-285750">
              <a:buFontTx/>
              <a:buChar char="-"/>
            </a:pPr>
            <a:endParaRPr lang="ru-RU" sz="3200" b="1" dirty="0">
              <a:latin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/>
          </p:nvPr>
        </p:nvSpPr>
        <p:spPr>
          <a:xfrm>
            <a:off x="532050" y="1664744"/>
            <a:ext cx="5354400" cy="915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u="sng" dirty="0" smtClean="0">
                <a:latin typeface="Liberation Serif" pitchFamily="18" charset="0"/>
              </a:rPr>
              <a:t>Граждане РФ</a:t>
            </a:r>
          </a:p>
          <a:p>
            <a:pPr marL="0" indent="0">
              <a:buNone/>
            </a:pPr>
            <a:endParaRPr lang="ru-RU" sz="3600" b="1" u="sng" dirty="0">
              <a:latin typeface="Liberation Serif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27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0"/>
          <p:cNvSpPr/>
          <p:nvPr/>
        </p:nvSpPr>
        <p:spPr>
          <a:xfrm>
            <a:off x="960" y="-259080"/>
            <a:ext cx="12191040" cy="1453469"/>
          </a:xfrm>
          <a:prstGeom prst="rect">
            <a:avLst/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ctr"/>
            <a:endParaRPr lang="ru-RU" sz="3600" b="1" spc="-1" dirty="0" smtClean="0">
              <a:solidFill>
                <a:srgbClr val="FFFFFF"/>
              </a:solidFill>
              <a:latin typeface="Century Gothic"/>
            </a:endParaRPr>
          </a:p>
          <a:p>
            <a:pPr lvl="0" algn="ctr"/>
            <a:r>
              <a:rPr lang="ru-RU" sz="3600" b="1" spc="-1" dirty="0" smtClean="0">
                <a:solidFill>
                  <a:srgbClr val="FFFFFF"/>
                </a:solidFill>
                <a:latin typeface="Century Gothic"/>
              </a:rPr>
              <a:t>ПЕРЕЧЕНЬ </a:t>
            </a:r>
            <a:r>
              <a:rPr lang="ru-RU" sz="3600" b="1" spc="-1" dirty="0">
                <a:solidFill>
                  <a:srgbClr val="FFFFFF"/>
                </a:solidFill>
                <a:latin typeface="Century Gothic"/>
              </a:rPr>
              <a:t>НЕОБХОДИМЫХ ДОКУМЕНТОВ </a:t>
            </a:r>
          </a:p>
          <a:p>
            <a:pPr lvl="0" algn="ctr"/>
            <a:r>
              <a:rPr lang="ru-RU" sz="3600" b="1" spc="-1" dirty="0">
                <a:solidFill>
                  <a:srgbClr val="FFFFFF"/>
                </a:solidFill>
                <a:latin typeface="Century Gothic"/>
              </a:rPr>
              <a:t>(для </a:t>
            </a:r>
            <a:r>
              <a:rPr lang="ru-RU" sz="3600" b="1" spc="-1" dirty="0" smtClean="0">
                <a:solidFill>
                  <a:srgbClr val="FFFFFF"/>
                </a:solidFill>
                <a:latin typeface="Century Gothic"/>
              </a:rPr>
              <a:t>иностранных граждан)</a:t>
            </a:r>
            <a:endParaRPr lang="ru-RU" sz="3600" b="1" spc="-1" dirty="0">
              <a:solidFill>
                <a:srgbClr val="FFFFFF"/>
              </a:solidFill>
              <a:latin typeface="Century Gothic"/>
            </a:endParaRPr>
          </a:p>
          <a:p>
            <a:pPr algn="ctr">
              <a:lnSpc>
                <a:spcPct val="100000"/>
              </a:lnSpc>
            </a:pPr>
            <a:endParaRPr lang="ru-RU" sz="1800" b="1" strike="noStrike" spc="-1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69" name="TextBox 38"/>
          <p:cNvSpPr/>
          <p:nvPr/>
        </p:nvSpPr>
        <p:spPr>
          <a:xfrm>
            <a:off x="175320" y="308880"/>
            <a:ext cx="9717480" cy="39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320" y="1194389"/>
            <a:ext cx="121910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80" lvl="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к</a:t>
            </a: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опия документа, удостоверяющего личность заявителя;</a:t>
            </a:r>
          </a:p>
          <a:p>
            <a:pPr marL="343080" lvl="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копия документа, подтверждающего </a:t>
            </a: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родство заявителя;</a:t>
            </a:r>
            <a:endParaRPr lang="ru-RU" sz="2800" spc="-1" dirty="0">
              <a:solidFill>
                <a:srgbClr val="000000"/>
              </a:solidFill>
              <a:latin typeface="XO Oriel"/>
            </a:endParaRPr>
          </a:p>
          <a:p>
            <a:pPr marL="343080" lvl="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копия документа, подтверждающего </a:t>
            </a: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законность нахождения ребенка и его законного (законных) представителя (представителей) на территории Российской Федерации </a:t>
            </a:r>
          </a:p>
          <a:p>
            <a:pPr marL="34308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копия документа, удостоверяющего </a:t>
            </a: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личность   ребенка;</a:t>
            </a:r>
            <a:endParaRPr lang="ru-RU" sz="2800" spc="-1" dirty="0">
              <a:solidFill>
                <a:srgbClr val="000000"/>
              </a:solidFill>
              <a:latin typeface="XO Oriel"/>
            </a:endParaRPr>
          </a:p>
          <a:p>
            <a:pPr marL="343080" lvl="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копия документа, подтверждающего </a:t>
            </a: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прохождение государственной дактилоскопической регистрации ребенка;</a:t>
            </a:r>
            <a:endParaRPr lang="ru-RU" sz="2800" spc="-1" dirty="0">
              <a:solidFill>
                <a:srgbClr val="000000"/>
              </a:solidFill>
              <a:latin typeface="XO Oriel"/>
            </a:endParaRPr>
          </a:p>
          <a:p>
            <a:pPr marL="343080" indent="-343080">
              <a:buClr>
                <a:srgbClr val="000000"/>
              </a:buClr>
              <a:buFont typeface="Symbol"/>
              <a:buChar char=""/>
              <a:tabLst>
                <a:tab pos="0" algn="l"/>
              </a:tabLst>
            </a:pPr>
            <a:r>
              <a:rPr lang="ru-RU" sz="2800" spc="-1" dirty="0" smtClean="0">
                <a:solidFill>
                  <a:srgbClr val="000000"/>
                </a:solidFill>
                <a:latin typeface="Century Gothic"/>
                <a:ea typeface="Times New Roman"/>
              </a:rPr>
              <a:t>копия медицинского заключения </a:t>
            </a:r>
            <a:r>
              <a:rPr lang="ru-RU" sz="2800" spc="-1" dirty="0">
                <a:solidFill>
                  <a:srgbClr val="000000"/>
                </a:solidFill>
                <a:latin typeface="Century Gothic"/>
                <a:ea typeface="Times New Roman"/>
              </a:rPr>
              <a:t>об отсутствии у ребенка инфекционных заболеваний, представляющих опасность для окружающих; </a:t>
            </a:r>
            <a:endParaRPr lang="ru-RU" sz="2800" spc="-1" dirty="0">
              <a:solidFill>
                <a:srgbClr val="000000"/>
              </a:solidFill>
              <a:latin typeface="XO Oriel"/>
            </a:endParaRPr>
          </a:p>
          <a:p>
            <a:pPr lvl="0" algn="ctr">
              <a:tabLst>
                <a:tab pos="0" algn="l"/>
              </a:tabLst>
            </a:pPr>
            <a:r>
              <a:rPr lang="ru-RU" sz="2800" b="1" i="1" spc="-1" dirty="0" smtClean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Все </a:t>
            </a:r>
            <a:r>
              <a:rPr lang="ru-RU" sz="2800" b="1" i="1" spc="-1" dirty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документы представляются на русском языке или вместе с заверенным в установленном порядке</a:t>
            </a:r>
            <a:r>
              <a:rPr lang="ru-RU" sz="2800" b="1" i="1" spc="-1" baseline="30000" dirty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 </a:t>
            </a:r>
            <a:r>
              <a:rPr lang="ru-RU" sz="2800" b="1" i="1" spc="-1" dirty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 переводом на русский </a:t>
            </a:r>
            <a:r>
              <a:rPr lang="ru-RU" sz="2800" b="1" i="1" spc="-1" dirty="0" smtClean="0">
                <a:solidFill>
                  <a:srgbClr val="FF0000"/>
                </a:solidFill>
                <a:latin typeface="Liberation Serif" pitchFamily="18" charset="0"/>
                <a:ea typeface="Times New Roman"/>
              </a:rPr>
              <a:t>язык</a:t>
            </a:r>
            <a:endParaRPr lang="ru-RU" sz="2800" spc="-1" dirty="0">
              <a:solidFill>
                <a:srgbClr val="000000"/>
              </a:solidFill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02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Words>732</Words>
  <Application>Microsoft Office PowerPoint</Application>
  <PresentationFormat>Произвольный</PresentationFormat>
  <Paragraphs>118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Пользоватль</cp:lastModifiedBy>
  <cp:revision>126</cp:revision>
  <cp:lastPrinted>2026-03-26T04:45:52Z</cp:lastPrinted>
  <dcterms:created xsi:type="dcterms:W3CDTF">2025-03-17T06:45:18Z</dcterms:created>
  <dcterms:modified xsi:type="dcterms:W3CDTF">2026-03-26T08:40:47Z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2025-03-17T00:00:00Z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Microsoft® PowerPoint® 2010</vt:lpwstr>
  </property>
  <property fmtid="{D5CDD505-2E9C-101B-9397-08002B2CF9AE}" pid="8" name="Slides">
    <vt:i4>7</vt:i4>
  </property>
</Properties>
</file>